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3" r:id="rId8"/>
    <p:sldId id="264" r:id="rId9"/>
    <p:sldId id="262"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37039-A0E3-4FA2-95D7-82D901C9FE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919A442-88D6-4986-A8C2-EA0BFB4AA4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157499-1A68-4706-B278-82F3EFFE50CC}"/>
              </a:ext>
            </a:extLst>
          </p:cNvPr>
          <p:cNvSpPr>
            <a:spLocks noGrp="1"/>
          </p:cNvSpPr>
          <p:nvPr>
            <p:ph type="dt" sz="half" idx="10"/>
          </p:nvPr>
        </p:nvSpPr>
        <p:spPr/>
        <p:txBody>
          <a:bodyPr/>
          <a:lstStyle/>
          <a:p>
            <a:fld id="{EA0C0817-A112-4847-8014-A94B7D2A4EA3}" type="datetime1">
              <a:rPr lang="en-US" smtClean="0"/>
              <a:t>3/15/2023</a:t>
            </a:fld>
            <a:endParaRPr lang="en-US" dirty="0"/>
          </a:p>
        </p:txBody>
      </p:sp>
      <p:sp>
        <p:nvSpPr>
          <p:cNvPr id="5" name="Footer Placeholder 4">
            <a:extLst>
              <a:ext uri="{FF2B5EF4-FFF2-40B4-BE49-F238E27FC236}">
                <a16:creationId xmlns:a16="http://schemas.microsoft.com/office/drawing/2014/main" id="{831B87B2-C6B6-499C-BA26-5AC663E7FD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828E23-4EBA-4E61-BF56-5A1805041B4E}"/>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64310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E0A68-7AC5-4269-B5E9-F4C2090DBDF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EFA4F3-F138-4F34-AB52-2A053B9E3F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1E43FE-358C-4B9C-8B77-CB7EA695CC87}"/>
              </a:ext>
            </a:extLst>
          </p:cNvPr>
          <p:cNvSpPr>
            <a:spLocks noGrp="1"/>
          </p:cNvSpPr>
          <p:nvPr>
            <p:ph type="dt" sz="half" idx="10"/>
          </p:nvPr>
        </p:nvSpPr>
        <p:spPr/>
        <p:txBody>
          <a:bodyPr/>
          <a:lstStyle/>
          <a:p>
            <a:fld id="{134F40B7-36AB-4376-BE14-EF7004D79BB9}" type="datetime1">
              <a:rPr lang="en-US" smtClean="0"/>
              <a:t>3/15/2023</a:t>
            </a:fld>
            <a:endParaRPr lang="en-US" dirty="0"/>
          </a:p>
        </p:txBody>
      </p:sp>
      <p:sp>
        <p:nvSpPr>
          <p:cNvPr id="5" name="Footer Placeholder 4">
            <a:extLst>
              <a:ext uri="{FF2B5EF4-FFF2-40B4-BE49-F238E27FC236}">
                <a16:creationId xmlns:a16="http://schemas.microsoft.com/office/drawing/2014/main" id="{39BB5659-0D15-40CC-AD9F-8EAFE71E14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3B297C-C4A9-4F5F-85D7-87424796CCEA}"/>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558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41254D-6A9E-4234-A5D6-03EAAB4EF2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255378-5B4A-4C6A-B777-5214C49AF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0ADD1B-8462-48FF-B07E-FD86017F5AE6}"/>
              </a:ext>
            </a:extLst>
          </p:cNvPr>
          <p:cNvSpPr>
            <a:spLocks noGrp="1"/>
          </p:cNvSpPr>
          <p:nvPr>
            <p:ph type="dt" sz="half" idx="10"/>
          </p:nvPr>
        </p:nvSpPr>
        <p:spPr/>
        <p:txBody>
          <a:bodyPr/>
          <a:lstStyle/>
          <a:p>
            <a:fld id="{FF87CAB8-DCAE-46A5-AADA-B3FAD11A54E0}" type="datetime1">
              <a:rPr lang="en-US" smtClean="0"/>
              <a:t>3/15/2023</a:t>
            </a:fld>
            <a:endParaRPr lang="en-US" dirty="0"/>
          </a:p>
        </p:txBody>
      </p:sp>
      <p:sp>
        <p:nvSpPr>
          <p:cNvPr id="5" name="Footer Placeholder 4">
            <a:extLst>
              <a:ext uri="{FF2B5EF4-FFF2-40B4-BE49-F238E27FC236}">
                <a16:creationId xmlns:a16="http://schemas.microsoft.com/office/drawing/2014/main" id="{D1175B1D-5284-426A-A9F5-C6E32F316C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02A39E-CC00-4F46-8157-BC9EA17EB99D}"/>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060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882BF-ED1F-4301-A7BA-88D7B877159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54D6F8-AD25-446C-9F17-5D3757A4B4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83DA34-E163-4EAE-AF70-C09C5A8FA24C}"/>
              </a:ext>
            </a:extLst>
          </p:cNvPr>
          <p:cNvSpPr>
            <a:spLocks noGrp="1"/>
          </p:cNvSpPr>
          <p:nvPr>
            <p:ph type="dt" sz="half" idx="10"/>
          </p:nvPr>
        </p:nvSpPr>
        <p:spPr/>
        <p:txBody>
          <a:bodyPr/>
          <a:lstStyle/>
          <a:p>
            <a:fld id="{7332B432-ACDA-4023-A761-2BAB76577B62}" type="datetime1">
              <a:rPr lang="en-US" smtClean="0"/>
              <a:t>3/15/2023</a:t>
            </a:fld>
            <a:endParaRPr lang="en-US" dirty="0"/>
          </a:p>
        </p:txBody>
      </p:sp>
      <p:sp>
        <p:nvSpPr>
          <p:cNvPr id="5" name="Footer Placeholder 4">
            <a:extLst>
              <a:ext uri="{FF2B5EF4-FFF2-40B4-BE49-F238E27FC236}">
                <a16:creationId xmlns:a16="http://schemas.microsoft.com/office/drawing/2014/main" id="{84965D07-44F6-46C9-A8F8-BA207E7DF2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3338D4-304E-44AA-84F1-A7DDB24FC12D}"/>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17655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C5ED1-F47C-4BEC-A702-A6E473366D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8DAFD01-CD80-4631-83A9-7BB0BA996F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A2F0FE-0BFB-4840-AA1A-86ADEB7DC727}"/>
              </a:ext>
            </a:extLst>
          </p:cNvPr>
          <p:cNvSpPr>
            <a:spLocks noGrp="1"/>
          </p:cNvSpPr>
          <p:nvPr>
            <p:ph type="dt" sz="half" idx="10"/>
          </p:nvPr>
        </p:nvSpPr>
        <p:spPr/>
        <p:txBody>
          <a:bodyPr/>
          <a:lstStyle/>
          <a:p>
            <a:fld id="{D9C646AA-F36E-4540-911D-FFFC0A0EF24A}" type="datetime1">
              <a:rPr lang="en-US" smtClean="0"/>
              <a:t>3/15/2023</a:t>
            </a:fld>
            <a:endParaRPr lang="en-US" dirty="0"/>
          </a:p>
        </p:txBody>
      </p:sp>
      <p:sp>
        <p:nvSpPr>
          <p:cNvPr id="5" name="Footer Placeholder 4">
            <a:extLst>
              <a:ext uri="{FF2B5EF4-FFF2-40B4-BE49-F238E27FC236}">
                <a16:creationId xmlns:a16="http://schemas.microsoft.com/office/drawing/2014/main" id="{CFD746FF-F1D9-4D82-A8F2-EEAB94A760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1FEF48-5672-452F-9DA5-88E459A9662E}"/>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7772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958DD-8E98-46C7-9310-A3D819B514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C80060-9CC5-4E02-835A-A316961BE0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18394C-2805-4440-B69E-BFE0ABC3D6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1F91DA4-2C5F-465F-9092-F44686D7A8FB}"/>
              </a:ext>
            </a:extLst>
          </p:cNvPr>
          <p:cNvSpPr>
            <a:spLocks noGrp="1"/>
          </p:cNvSpPr>
          <p:nvPr>
            <p:ph type="dt" sz="half" idx="10"/>
          </p:nvPr>
        </p:nvSpPr>
        <p:spPr/>
        <p:txBody>
          <a:bodyPr/>
          <a:lstStyle/>
          <a:p>
            <a:fld id="{69186D26-FA5F-4637-B602-B7C2DC34CFD4}" type="datetime1">
              <a:rPr lang="en-US" smtClean="0"/>
              <a:t>3/15/2023</a:t>
            </a:fld>
            <a:endParaRPr lang="en-US" dirty="0"/>
          </a:p>
        </p:txBody>
      </p:sp>
      <p:sp>
        <p:nvSpPr>
          <p:cNvPr id="6" name="Footer Placeholder 5">
            <a:extLst>
              <a:ext uri="{FF2B5EF4-FFF2-40B4-BE49-F238E27FC236}">
                <a16:creationId xmlns:a16="http://schemas.microsoft.com/office/drawing/2014/main" id="{923BE0D4-71BF-4DB9-AA34-7E4B585D76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B47BF4B-809A-4E06-ADA0-41860D0C6E55}"/>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74409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F49A7-B6E8-4547-8F39-2FA4963878E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872B34-4832-4CD9-AA4F-6E1A09FD27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6155DA-B7DC-46C2-B4DA-5172281DDE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21C7A95-E775-4769-B078-F4855D7C3E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3C5115-5E6F-4053-A325-2CDA83927B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E93153A-54BC-4A9A-9D3F-9E900144E1B4}"/>
              </a:ext>
            </a:extLst>
          </p:cNvPr>
          <p:cNvSpPr>
            <a:spLocks noGrp="1"/>
          </p:cNvSpPr>
          <p:nvPr>
            <p:ph type="dt" sz="half" idx="10"/>
          </p:nvPr>
        </p:nvSpPr>
        <p:spPr/>
        <p:txBody>
          <a:bodyPr/>
          <a:lstStyle/>
          <a:p>
            <a:fld id="{8A7F15D8-96D1-4781-BC50-CA8A088B2FE4}" type="datetime1">
              <a:rPr lang="en-US" smtClean="0"/>
              <a:t>3/15/2023</a:t>
            </a:fld>
            <a:endParaRPr lang="en-US" dirty="0"/>
          </a:p>
        </p:txBody>
      </p:sp>
      <p:sp>
        <p:nvSpPr>
          <p:cNvPr id="8" name="Footer Placeholder 7">
            <a:extLst>
              <a:ext uri="{FF2B5EF4-FFF2-40B4-BE49-F238E27FC236}">
                <a16:creationId xmlns:a16="http://schemas.microsoft.com/office/drawing/2014/main" id="{61A07E9A-7BC6-494B-960A-1F246CC2516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7AA11AD-388D-4E2B-A777-BE9F2C3450B3}"/>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12729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3553-5A29-4162-9C77-D6F52E6D10E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71E2829-9326-461F-B0DE-B5855B3C09F1}"/>
              </a:ext>
            </a:extLst>
          </p:cNvPr>
          <p:cNvSpPr>
            <a:spLocks noGrp="1"/>
          </p:cNvSpPr>
          <p:nvPr>
            <p:ph type="dt" sz="half" idx="10"/>
          </p:nvPr>
        </p:nvSpPr>
        <p:spPr/>
        <p:txBody>
          <a:bodyPr/>
          <a:lstStyle/>
          <a:p>
            <a:fld id="{F9A96C99-B8F8-4528-BD05-0E16E943DC09}" type="datetime1">
              <a:rPr lang="en-US" smtClean="0"/>
              <a:t>3/15/2023</a:t>
            </a:fld>
            <a:endParaRPr lang="en-US" dirty="0"/>
          </a:p>
        </p:txBody>
      </p:sp>
      <p:sp>
        <p:nvSpPr>
          <p:cNvPr id="4" name="Footer Placeholder 3">
            <a:extLst>
              <a:ext uri="{FF2B5EF4-FFF2-40B4-BE49-F238E27FC236}">
                <a16:creationId xmlns:a16="http://schemas.microsoft.com/office/drawing/2014/main" id="{C497D71D-76E2-4762-90CA-014550CCF87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84B5CB7-8EEE-40E9-BDC0-FC86CC30D210}"/>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76410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E40A07-A601-4657-9D08-0914B909D255}"/>
              </a:ext>
            </a:extLst>
          </p:cNvPr>
          <p:cNvSpPr>
            <a:spLocks noGrp="1"/>
          </p:cNvSpPr>
          <p:nvPr>
            <p:ph type="dt" sz="half" idx="10"/>
          </p:nvPr>
        </p:nvSpPr>
        <p:spPr/>
        <p:txBody>
          <a:bodyPr/>
          <a:lstStyle/>
          <a:p>
            <a:fld id="{03636942-C211-4B28-8DBD-C953E00AF71B}" type="datetime1">
              <a:rPr lang="en-US" smtClean="0"/>
              <a:t>3/15/2023</a:t>
            </a:fld>
            <a:endParaRPr lang="en-US" dirty="0"/>
          </a:p>
        </p:txBody>
      </p:sp>
      <p:sp>
        <p:nvSpPr>
          <p:cNvPr id="3" name="Footer Placeholder 2">
            <a:extLst>
              <a:ext uri="{FF2B5EF4-FFF2-40B4-BE49-F238E27FC236}">
                <a16:creationId xmlns:a16="http://schemas.microsoft.com/office/drawing/2014/main" id="{952671DB-3A55-4DC8-92F5-EA31DAA50E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A7CB436-FE5F-40FD-B448-CE334F6BB333}"/>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487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0D6BC-D78E-4DBA-861E-C63AF5B488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2523071-809B-4EDC-B013-06CC22BFFD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1F6ED5-019A-465F-9F14-32A1068650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B1AC15-2E93-4F5E-A137-D1D72D36F39F}"/>
              </a:ext>
            </a:extLst>
          </p:cNvPr>
          <p:cNvSpPr>
            <a:spLocks noGrp="1"/>
          </p:cNvSpPr>
          <p:nvPr>
            <p:ph type="dt" sz="half" idx="10"/>
          </p:nvPr>
        </p:nvSpPr>
        <p:spPr/>
        <p:txBody>
          <a:bodyPr/>
          <a:lstStyle/>
          <a:p>
            <a:fld id="{7E8D12A6-918A-48BD-8CB9-CA713993B0EA}" type="datetime1">
              <a:rPr lang="en-US" smtClean="0"/>
              <a:t>3/15/2023</a:t>
            </a:fld>
            <a:endParaRPr lang="en-US" dirty="0"/>
          </a:p>
        </p:txBody>
      </p:sp>
      <p:sp>
        <p:nvSpPr>
          <p:cNvPr id="6" name="Footer Placeholder 5">
            <a:extLst>
              <a:ext uri="{FF2B5EF4-FFF2-40B4-BE49-F238E27FC236}">
                <a16:creationId xmlns:a16="http://schemas.microsoft.com/office/drawing/2014/main" id="{D19571AD-28B7-46CC-876F-1108E9DA83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C62CD5A-5008-4797-B4E3-64AC7034048F}"/>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825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FE3F0-6D28-4914-8F2A-A2897428B4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1482BB2-76D7-4E4D-B609-EA9FC3E6D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138BFC5-15EF-4694-B212-655F60A6D9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7F72FC-85AD-4B5F-8B84-5417576F0171}"/>
              </a:ext>
            </a:extLst>
          </p:cNvPr>
          <p:cNvSpPr>
            <a:spLocks noGrp="1"/>
          </p:cNvSpPr>
          <p:nvPr>
            <p:ph type="dt" sz="half" idx="10"/>
          </p:nvPr>
        </p:nvSpPr>
        <p:spPr/>
        <p:txBody>
          <a:bodyPr/>
          <a:lstStyle/>
          <a:p>
            <a:fld id="{E778CE86-875F-4587-BCF6-FA054AFC0D53}" type="datetime1">
              <a:rPr lang="en-US" smtClean="0"/>
              <a:pPr/>
              <a:t>3/15/2023</a:t>
            </a:fld>
            <a:endParaRPr lang="en-US" dirty="0"/>
          </a:p>
        </p:txBody>
      </p:sp>
      <p:sp>
        <p:nvSpPr>
          <p:cNvPr id="6" name="Footer Placeholder 5">
            <a:extLst>
              <a:ext uri="{FF2B5EF4-FFF2-40B4-BE49-F238E27FC236}">
                <a16:creationId xmlns:a16="http://schemas.microsoft.com/office/drawing/2014/main" id="{95515DB1-8F98-4DDD-8F30-FF28C3093B5B}"/>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145CAF9D-8F1F-4C68-A298-8D3976E7D99A}"/>
              </a:ext>
            </a:extLst>
          </p:cNvPr>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96254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55AED-021C-4D83-9AC7-3B56B5CEFE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8C6100-650B-4E10-947C-EA9BEC343A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38F98A-15EE-44E0-8D95-D725A31AC0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3/15/2023</a:t>
            </a:fld>
            <a:endParaRPr lang="en-US" dirty="0"/>
          </a:p>
        </p:txBody>
      </p:sp>
      <p:sp>
        <p:nvSpPr>
          <p:cNvPr id="5" name="Footer Placeholder 4">
            <a:extLst>
              <a:ext uri="{FF2B5EF4-FFF2-40B4-BE49-F238E27FC236}">
                <a16:creationId xmlns:a16="http://schemas.microsoft.com/office/drawing/2014/main" id="{D5A6CF6D-6981-43CE-90E9-3484570EAF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B07A77D-BC50-4571-AB9E-1E2214591E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0322310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2845A7-DB75-43FA-B04E-2E7EA870A1D5}"/>
              </a:ext>
            </a:extLst>
          </p:cNvPr>
          <p:cNvPicPr>
            <a:picLocks noChangeAspect="1"/>
          </p:cNvPicPr>
          <p:nvPr/>
        </p:nvPicPr>
        <p:blipFill rotWithShape="1">
          <a:blip r:embed="rId2"/>
          <a:srcRect t="14675" b="1056"/>
          <a:stretch/>
        </p:blipFill>
        <p:spPr>
          <a:xfrm>
            <a:off x="-2" y="10"/>
            <a:ext cx="12192002" cy="6857990"/>
          </a:xfrm>
          <a:prstGeom prst="rect">
            <a:avLst/>
          </a:prstGeom>
        </p:spPr>
      </p:pic>
      <p:sp>
        <p:nvSpPr>
          <p:cNvPr id="2" name="Title 1">
            <a:extLst>
              <a:ext uri="{FF2B5EF4-FFF2-40B4-BE49-F238E27FC236}">
                <a16:creationId xmlns:a16="http://schemas.microsoft.com/office/drawing/2014/main" id="{74915199-9392-4007-AE63-0024B754A49C}"/>
              </a:ext>
            </a:extLst>
          </p:cNvPr>
          <p:cNvSpPr>
            <a:spLocks noGrp="1"/>
          </p:cNvSpPr>
          <p:nvPr>
            <p:ph type="ctrTitle"/>
          </p:nvPr>
        </p:nvSpPr>
        <p:spPr>
          <a:xfrm>
            <a:off x="4558747" y="1762443"/>
            <a:ext cx="7633253" cy="2807208"/>
          </a:xfrm>
        </p:spPr>
        <p:txBody>
          <a:bodyPr anchor="b">
            <a:normAutofit/>
          </a:bodyPr>
          <a:lstStyle/>
          <a:p>
            <a:r>
              <a:rPr lang="en-GB" sz="6600" dirty="0"/>
              <a:t>ROLE OF A TRACK REFEREE</a:t>
            </a:r>
          </a:p>
        </p:txBody>
      </p:sp>
      <p:grpSp>
        <p:nvGrpSpPr>
          <p:cNvPr id="7" name="Group 6">
            <a:extLst>
              <a:ext uri="{FF2B5EF4-FFF2-40B4-BE49-F238E27FC236}">
                <a16:creationId xmlns:a16="http://schemas.microsoft.com/office/drawing/2014/main" id="{052D7A2B-E7E6-48A1-BA00-FC3FD0370E1C}"/>
              </a:ext>
            </a:extLst>
          </p:cNvPr>
          <p:cNvGrpSpPr/>
          <p:nvPr/>
        </p:nvGrpSpPr>
        <p:grpSpPr>
          <a:xfrm>
            <a:off x="1028701" y="388620"/>
            <a:ext cx="4311925" cy="2526858"/>
            <a:chOff x="1737360" y="1280160"/>
            <a:chExt cx="4499599" cy="3011805"/>
          </a:xfrm>
        </p:grpSpPr>
        <p:sp>
          <p:nvSpPr>
            <p:cNvPr id="5" name="Speech Bubble: Rectangle 4">
              <a:extLst>
                <a:ext uri="{FF2B5EF4-FFF2-40B4-BE49-F238E27FC236}">
                  <a16:creationId xmlns:a16="http://schemas.microsoft.com/office/drawing/2014/main" id="{335170F8-C0C2-42E3-8F9E-7A30E91B8D70}"/>
                </a:ext>
              </a:extLst>
            </p:cNvPr>
            <p:cNvSpPr/>
            <p:nvPr/>
          </p:nvSpPr>
          <p:spPr>
            <a:xfrm flipH="1">
              <a:off x="1737360" y="1280160"/>
              <a:ext cx="4499599" cy="3011805"/>
            </a:xfrm>
            <a:custGeom>
              <a:avLst/>
              <a:gdLst>
                <a:gd name="connsiteX0" fmla="*/ 0 w 3383280"/>
                <a:gd name="connsiteY0" fmla="*/ 0 h 2148840"/>
                <a:gd name="connsiteX1" fmla="*/ 563880 w 3383280"/>
                <a:gd name="connsiteY1" fmla="*/ 0 h 2148840"/>
                <a:gd name="connsiteX2" fmla="*/ 563880 w 3383280"/>
                <a:gd name="connsiteY2" fmla="*/ 0 h 2148840"/>
                <a:gd name="connsiteX3" fmla="*/ 1409700 w 3383280"/>
                <a:gd name="connsiteY3" fmla="*/ 0 h 2148840"/>
                <a:gd name="connsiteX4" fmla="*/ 3383280 w 3383280"/>
                <a:gd name="connsiteY4" fmla="*/ 0 h 2148840"/>
                <a:gd name="connsiteX5" fmla="*/ 3383280 w 3383280"/>
                <a:gd name="connsiteY5" fmla="*/ 1253490 h 2148840"/>
                <a:gd name="connsiteX6" fmla="*/ 3383280 w 3383280"/>
                <a:gd name="connsiteY6" fmla="*/ 1253490 h 2148840"/>
                <a:gd name="connsiteX7" fmla="*/ 3383280 w 3383280"/>
                <a:gd name="connsiteY7" fmla="*/ 1790700 h 2148840"/>
                <a:gd name="connsiteX8" fmla="*/ 3383280 w 3383280"/>
                <a:gd name="connsiteY8" fmla="*/ 2148840 h 2148840"/>
                <a:gd name="connsiteX9" fmla="*/ 1409700 w 3383280"/>
                <a:gd name="connsiteY9" fmla="*/ 2148840 h 2148840"/>
                <a:gd name="connsiteX10" fmla="*/ 986801 w 3383280"/>
                <a:gd name="connsiteY10" fmla="*/ 2417445 h 2148840"/>
                <a:gd name="connsiteX11" fmla="*/ 563880 w 3383280"/>
                <a:gd name="connsiteY11" fmla="*/ 2148840 h 2148840"/>
                <a:gd name="connsiteX12" fmla="*/ 0 w 3383280"/>
                <a:gd name="connsiteY12" fmla="*/ 2148840 h 2148840"/>
                <a:gd name="connsiteX13" fmla="*/ 0 w 3383280"/>
                <a:gd name="connsiteY13" fmla="*/ 1790700 h 2148840"/>
                <a:gd name="connsiteX14" fmla="*/ 0 w 3383280"/>
                <a:gd name="connsiteY14" fmla="*/ 1253490 h 2148840"/>
                <a:gd name="connsiteX15" fmla="*/ 0 w 3383280"/>
                <a:gd name="connsiteY15" fmla="*/ 1253490 h 2148840"/>
                <a:gd name="connsiteX16" fmla="*/ 0 w 3383280"/>
                <a:gd name="connsiteY16" fmla="*/ 0 h 2148840"/>
                <a:gd name="connsiteX0" fmla="*/ 1116319 w 4499599"/>
                <a:gd name="connsiteY0" fmla="*/ 0 h 3011805"/>
                <a:gd name="connsiteX1" fmla="*/ 1680199 w 4499599"/>
                <a:gd name="connsiteY1" fmla="*/ 0 h 3011805"/>
                <a:gd name="connsiteX2" fmla="*/ 1680199 w 4499599"/>
                <a:gd name="connsiteY2" fmla="*/ 0 h 3011805"/>
                <a:gd name="connsiteX3" fmla="*/ 2526019 w 4499599"/>
                <a:gd name="connsiteY3" fmla="*/ 0 h 3011805"/>
                <a:gd name="connsiteX4" fmla="*/ 4499599 w 4499599"/>
                <a:gd name="connsiteY4" fmla="*/ 0 h 3011805"/>
                <a:gd name="connsiteX5" fmla="*/ 4499599 w 4499599"/>
                <a:gd name="connsiteY5" fmla="*/ 1253490 h 3011805"/>
                <a:gd name="connsiteX6" fmla="*/ 4499599 w 4499599"/>
                <a:gd name="connsiteY6" fmla="*/ 1253490 h 3011805"/>
                <a:gd name="connsiteX7" fmla="*/ 4499599 w 4499599"/>
                <a:gd name="connsiteY7" fmla="*/ 1790700 h 3011805"/>
                <a:gd name="connsiteX8" fmla="*/ 4499599 w 4499599"/>
                <a:gd name="connsiteY8" fmla="*/ 2148840 h 3011805"/>
                <a:gd name="connsiteX9" fmla="*/ 2526019 w 4499599"/>
                <a:gd name="connsiteY9" fmla="*/ 2148840 h 3011805"/>
                <a:gd name="connsiteX10" fmla="*/ 0 w 4499599"/>
                <a:gd name="connsiteY10" fmla="*/ 3011805 h 3011805"/>
                <a:gd name="connsiteX11" fmla="*/ 1680199 w 4499599"/>
                <a:gd name="connsiteY11" fmla="*/ 2148840 h 3011805"/>
                <a:gd name="connsiteX12" fmla="*/ 1116319 w 4499599"/>
                <a:gd name="connsiteY12" fmla="*/ 2148840 h 3011805"/>
                <a:gd name="connsiteX13" fmla="*/ 1116319 w 4499599"/>
                <a:gd name="connsiteY13" fmla="*/ 1790700 h 3011805"/>
                <a:gd name="connsiteX14" fmla="*/ 1116319 w 4499599"/>
                <a:gd name="connsiteY14" fmla="*/ 1253490 h 3011805"/>
                <a:gd name="connsiteX15" fmla="*/ 1116319 w 4499599"/>
                <a:gd name="connsiteY15" fmla="*/ 1253490 h 3011805"/>
                <a:gd name="connsiteX16" fmla="*/ 1116319 w 4499599"/>
                <a:gd name="connsiteY16" fmla="*/ 0 h 30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99599" h="3011805">
                  <a:moveTo>
                    <a:pt x="1116319" y="0"/>
                  </a:moveTo>
                  <a:lnTo>
                    <a:pt x="1680199" y="0"/>
                  </a:lnTo>
                  <a:lnTo>
                    <a:pt x="1680199" y="0"/>
                  </a:lnTo>
                  <a:lnTo>
                    <a:pt x="2526019" y="0"/>
                  </a:lnTo>
                  <a:lnTo>
                    <a:pt x="4499599" y="0"/>
                  </a:lnTo>
                  <a:lnTo>
                    <a:pt x="4499599" y="1253490"/>
                  </a:lnTo>
                  <a:lnTo>
                    <a:pt x="4499599" y="1253490"/>
                  </a:lnTo>
                  <a:lnTo>
                    <a:pt x="4499599" y="1790700"/>
                  </a:lnTo>
                  <a:lnTo>
                    <a:pt x="4499599" y="2148840"/>
                  </a:lnTo>
                  <a:lnTo>
                    <a:pt x="2526019" y="2148840"/>
                  </a:lnTo>
                  <a:lnTo>
                    <a:pt x="0" y="3011805"/>
                  </a:lnTo>
                  <a:lnTo>
                    <a:pt x="1680199" y="2148840"/>
                  </a:lnTo>
                  <a:lnTo>
                    <a:pt x="1116319" y="2148840"/>
                  </a:lnTo>
                  <a:lnTo>
                    <a:pt x="1116319" y="1790700"/>
                  </a:lnTo>
                  <a:lnTo>
                    <a:pt x="1116319" y="1253490"/>
                  </a:lnTo>
                  <a:lnTo>
                    <a:pt x="1116319" y="1253490"/>
                  </a:lnTo>
                  <a:lnTo>
                    <a:pt x="1116319"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3CF27AAA-EE26-42A6-9AB3-5365DD504CD3}"/>
                </a:ext>
              </a:extLst>
            </p:cNvPr>
            <p:cNvSpPr txBox="1"/>
            <p:nvPr/>
          </p:nvSpPr>
          <p:spPr>
            <a:xfrm>
              <a:off x="1737360" y="1280160"/>
              <a:ext cx="3383280" cy="2064680"/>
            </a:xfrm>
            <a:prstGeom prst="rect">
              <a:avLst/>
            </a:prstGeom>
            <a:noFill/>
          </p:spPr>
          <p:txBody>
            <a:bodyPr wrap="square" rtlCol="0">
              <a:spAutoFit/>
            </a:bodyPr>
            <a:lstStyle/>
            <a:p>
              <a:pPr algn="ctr"/>
              <a:r>
                <a:rPr lang="en-GB" sz="3500" dirty="0">
                  <a:solidFill>
                    <a:srgbClr val="002060"/>
                  </a:solidFill>
                  <a:latin typeface="Times New Roman" panose="02020603050405020304" pitchFamily="18" charset="0"/>
                  <a:cs typeface="Times New Roman" panose="02020603050405020304" pitchFamily="18" charset="0"/>
                </a:rPr>
                <a:t>Focus on club and county level events</a:t>
              </a:r>
            </a:p>
          </p:txBody>
        </p:sp>
      </p:grpSp>
    </p:spTree>
    <p:extLst>
      <p:ext uri="{BB962C8B-B14F-4D97-AF65-F5344CB8AC3E}">
        <p14:creationId xmlns:p14="http://schemas.microsoft.com/office/powerpoint/2010/main" val="31891775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76740C-4813-4ECD-A90B-605EE42B92D4}"/>
              </a:ext>
            </a:extLst>
          </p:cNvPr>
          <p:cNvPicPr>
            <a:picLocks noChangeAspect="1"/>
          </p:cNvPicPr>
          <p:nvPr/>
        </p:nvPicPr>
        <p:blipFill rotWithShape="1">
          <a:blip r:embed="rId2"/>
          <a:srcRect t="14675" b="1056"/>
          <a:stretch/>
        </p:blipFill>
        <p:spPr>
          <a:xfrm>
            <a:off x="-2" y="0"/>
            <a:ext cx="12192002" cy="6857990"/>
          </a:xfrm>
          <a:prstGeom prst="rect">
            <a:avLst/>
          </a:prstGeom>
        </p:spPr>
      </p:pic>
      <p:sp>
        <p:nvSpPr>
          <p:cNvPr id="4" name="Title 1">
            <a:extLst>
              <a:ext uri="{FF2B5EF4-FFF2-40B4-BE49-F238E27FC236}">
                <a16:creationId xmlns:a16="http://schemas.microsoft.com/office/drawing/2014/main" id="{7D1FD70C-F0F0-4547-A42F-32AC75E00E1A}"/>
              </a:ext>
            </a:extLst>
          </p:cNvPr>
          <p:cNvSpPr txBox="1">
            <a:spLocks/>
          </p:cNvSpPr>
          <p:nvPr/>
        </p:nvSpPr>
        <p:spPr>
          <a:xfrm>
            <a:off x="1348740" y="569635"/>
            <a:ext cx="6515100" cy="8019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2060"/>
                </a:solidFill>
              </a:rPr>
              <a:t>Tasks – On the day </a:t>
            </a:r>
            <a:r>
              <a:rPr lang="en-GB" sz="2800" b="1" dirty="0">
                <a:solidFill>
                  <a:srgbClr val="002060"/>
                </a:solidFill>
              </a:rPr>
              <a:t>(before first event)</a:t>
            </a:r>
            <a:br>
              <a:rPr lang="en-GB" b="1" dirty="0">
                <a:solidFill>
                  <a:srgbClr val="002060"/>
                </a:solidFill>
              </a:rPr>
            </a:br>
            <a:endParaRPr lang="en-GB" dirty="0">
              <a:solidFill>
                <a:srgbClr val="002060"/>
              </a:solidFill>
            </a:endParaRPr>
          </a:p>
        </p:txBody>
      </p:sp>
      <p:sp>
        <p:nvSpPr>
          <p:cNvPr id="5" name="Content Placeholder 2">
            <a:extLst>
              <a:ext uri="{FF2B5EF4-FFF2-40B4-BE49-F238E27FC236}">
                <a16:creationId xmlns:a16="http://schemas.microsoft.com/office/drawing/2014/main" id="{2BD1356E-8C9F-483E-A46B-71004789D896}"/>
              </a:ext>
            </a:extLst>
          </p:cNvPr>
          <p:cNvSpPr txBox="1">
            <a:spLocks/>
          </p:cNvSpPr>
          <p:nvPr/>
        </p:nvSpPr>
        <p:spPr>
          <a:xfrm>
            <a:off x="289560" y="1714495"/>
            <a:ext cx="11209020" cy="4800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         Arrive early!</a:t>
            </a:r>
          </a:p>
          <a:p>
            <a:r>
              <a:rPr lang="en-GB" dirty="0"/>
              <a:t>Walk the track – check for any debris or foreign objects</a:t>
            </a:r>
          </a:p>
          <a:p>
            <a:r>
              <a:rPr lang="en-GB" dirty="0"/>
              <a:t>Check all markings – start lines, hurdle/ steeplechase markings, lane lines</a:t>
            </a:r>
          </a:p>
          <a:p>
            <a:r>
              <a:rPr lang="en-GB" dirty="0"/>
              <a:t>Check all equipment – apply to list from previous slide</a:t>
            </a:r>
          </a:p>
          <a:p>
            <a:r>
              <a:rPr lang="en-GB" dirty="0"/>
              <a:t>Liaise with First Aiders – where will they be stationed?</a:t>
            </a:r>
          </a:p>
          <a:p>
            <a:r>
              <a:rPr lang="en-GB" dirty="0"/>
              <a:t>Liaise with Start Team – what relay signals are they following to check each takeover is ready?, how can we communicate during the meeting?</a:t>
            </a:r>
          </a:p>
          <a:p>
            <a:r>
              <a:rPr lang="en-GB" dirty="0"/>
              <a:t>Distribute duty sheet</a:t>
            </a:r>
          </a:p>
          <a:p>
            <a:r>
              <a:rPr lang="en-GB" dirty="0"/>
              <a:t>Brief officials – make sure you are facing the sun, try and do it somewhere      </a:t>
            </a:r>
          </a:p>
          <a:p>
            <a:pPr marL="0" indent="0">
              <a:buNone/>
            </a:pPr>
            <a:r>
              <a:rPr lang="en-GB" dirty="0"/>
              <a:t>           quiet where everyone can hear you</a:t>
            </a:r>
          </a:p>
        </p:txBody>
      </p:sp>
    </p:spTree>
    <p:extLst>
      <p:ext uri="{BB962C8B-B14F-4D97-AF65-F5344CB8AC3E}">
        <p14:creationId xmlns:p14="http://schemas.microsoft.com/office/powerpoint/2010/main" val="373869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328D07-1F71-421B-814E-9A00BE7A3E03}"/>
              </a:ext>
            </a:extLst>
          </p:cNvPr>
          <p:cNvPicPr>
            <a:picLocks noChangeAspect="1"/>
          </p:cNvPicPr>
          <p:nvPr/>
        </p:nvPicPr>
        <p:blipFill rotWithShape="1">
          <a:blip r:embed="rId2"/>
          <a:srcRect t="14675" b="1056"/>
          <a:stretch/>
        </p:blipFill>
        <p:spPr>
          <a:xfrm>
            <a:off x="-2" y="10"/>
            <a:ext cx="12192002" cy="6857990"/>
          </a:xfrm>
          <a:prstGeom prst="rect">
            <a:avLst/>
          </a:prstGeom>
        </p:spPr>
      </p:pic>
      <p:sp>
        <p:nvSpPr>
          <p:cNvPr id="4" name="Title 3">
            <a:extLst>
              <a:ext uri="{FF2B5EF4-FFF2-40B4-BE49-F238E27FC236}">
                <a16:creationId xmlns:a16="http://schemas.microsoft.com/office/drawing/2014/main" id="{B64F9CCA-7787-4625-A74B-0B639090A888}"/>
              </a:ext>
            </a:extLst>
          </p:cNvPr>
          <p:cNvSpPr>
            <a:spLocks noGrp="1"/>
          </p:cNvSpPr>
          <p:nvPr>
            <p:ph type="title"/>
          </p:nvPr>
        </p:nvSpPr>
        <p:spPr>
          <a:xfrm>
            <a:off x="506895" y="208387"/>
            <a:ext cx="7841974" cy="908810"/>
          </a:xfrm>
        </p:spPr>
        <p:txBody>
          <a:bodyPr/>
          <a:lstStyle/>
          <a:p>
            <a:r>
              <a:rPr lang="en-GB" dirty="0"/>
              <a:t>What to include in a track briefing</a:t>
            </a:r>
          </a:p>
        </p:txBody>
      </p:sp>
      <p:sp>
        <p:nvSpPr>
          <p:cNvPr id="5" name="Content Placeholder 4">
            <a:extLst>
              <a:ext uri="{FF2B5EF4-FFF2-40B4-BE49-F238E27FC236}">
                <a16:creationId xmlns:a16="http://schemas.microsoft.com/office/drawing/2014/main" id="{7C72FB76-74B1-4357-AE53-AF7BA93B313A}"/>
              </a:ext>
            </a:extLst>
          </p:cNvPr>
          <p:cNvSpPr>
            <a:spLocks noGrp="1"/>
          </p:cNvSpPr>
          <p:nvPr>
            <p:ph idx="1"/>
          </p:nvPr>
        </p:nvSpPr>
        <p:spPr>
          <a:xfrm>
            <a:off x="94420" y="940904"/>
            <a:ext cx="9486902" cy="5708709"/>
          </a:xfrm>
        </p:spPr>
        <p:txBody>
          <a:bodyPr>
            <a:noAutofit/>
          </a:bodyPr>
          <a:lstStyle/>
          <a:p>
            <a:r>
              <a:rPr lang="en-GB" sz="2200" dirty="0"/>
              <a:t>Introduce yourself &amp; get others to introduce themselves – get to know the team</a:t>
            </a:r>
          </a:p>
          <a:p>
            <a:r>
              <a:rPr lang="en-GB" sz="2200" dirty="0"/>
              <a:t>An emergency action plan – usually discussed in the chiefs briefing (this normally entails ‘follow the directions of the stadium staff)</a:t>
            </a:r>
          </a:p>
          <a:p>
            <a:r>
              <a:rPr lang="en-GB" sz="2200" dirty="0"/>
              <a:t>Ask anyone if they have any questions over the duty sheet and their duties – also any particular things you need to highlight (eg if on lane ends, signal to the stand)</a:t>
            </a:r>
          </a:p>
          <a:p>
            <a:r>
              <a:rPr lang="en-GB" sz="2200" dirty="0"/>
              <a:t>Highlight all H&amp;S matters – do not cross the infield, where umpiring positions are situated for safety reasons etc</a:t>
            </a:r>
          </a:p>
          <a:p>
            <a:r>
              <a:rPr lang="en-GB" sz="2200" dirty="0"/>
              <a:t>How to report an infringement</a:t>
            </a:r>
          </a:p>
          <a:p>
            <a:r>
              <a:rPr lang="en-GB" sz="2200" dirty="0"/>
              <a:t>How equipment is used – some pieces of equipment like the WG vary</a:t>
            </a:r>
          </a:p>
          <a:p>
            <a:r>
              <a:rPr lang="en-GB" sz="2200" dirty="0"/>
              <a:t>Highlight anything judges need to be made aware of that may be happening throughout the day</a:t>
            </a:r>
          </a:p>
          <a:p>
            <a:r>
              <a:rPr lang="en-GB" sz="2200" dirty="0"/>
              <a:t>Where First Aid is positioned if it is needed</a:t>
            </a:r>
          </a:p>
          <a:p>
            <a:r>
              <a:rPr lang="en-GB" sz="2200" dirty="0"/>
              <a:t>Wish everyone a good day</a:t>
            </a:r>
          </a:p>
        </p:txBody>
      </p:sp>
      <p:pic>
        <p:nvPicPr>
          <p:cNvPr id="1026" name="Picture 2" descr="New Year's Resolution - get more involved in our sport - Athletics &amp; Running">
            <a:extLst>
              <a:ext uri="{FF2B5EF4-FFF2-40B4-BE49-F238E27FC236}">
                <a16:creationId xmlns:a16="http://schemas.microsoft.com/office/drawing/2014/main" id="{E69CAB81-FF50-40BD-9C83-DA5FC1091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2034" y="48517"/>
            <a:ext cx="2636870" cy="13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38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1CDD-8E7B-48FD-8F19-6AFA88AC97DB}"/>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F8D9ED34-0FE2-48A7-9034-F86B4CB4E10B}"/>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FCE25436-B0D6-4D08-AAD2-F16EE2A71960}"/>
              </a:ext>
            </a:extLst>
          </p:cNvPr>
          <p:cNvPicPr>
            <a:picLocks noChangeAspect="1"/>
          </p:cNvPicPr>
          <p:nvPr/>
        </p:nvPicPr>
        <p:blipFill rotWithShape="1">
          <a:blip r:embed="rId2"/>
          <a:srcRect t="14675" b="1056"/>
          <a:stretch/>
        </p:blipFill>
        <p:spPr>
          <a:xfrm>
            <a:off x="-2" y="0"/>
            <a:ext cx="12192002" cy="6857990"/>
          </a:xfrm>
          <a:prstGeom prst="rect">
            <a:avLst/>
          </a:prstGeom>
        </p:spPr>
      </p:pic>
      <p:sp>
        <p:nvSpPr>
          <p:cNvPr id="6" name="Title 1">
            <a:extLst>
              <a:ext uri="{FF2B5EF4-FFF2-40B4-BE49-F238E27FC236}">
                <a16:creationId xmlns:a16="http://schemas.microsoft.com/office/drawing/2014/main" id="{8D1F7CE9-5BF8-4F5D-9D9D-EFBA26C321C3}"/>
              </a:ext>
            </a:extLst>
          </p:cNvPr>
          <p:cNvSpPr txBox="1">
            <a:spLocks/>
          </p:cNvSpPr>
          <p:nvPr/>
        </p:nvSpPr>
        <p:spPr>
          <a:xfrm>
            <a:off x="914400" y="8196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t>Tasks – During the meeting</a:t>
            </a:r>
            <a:endParaRPr lang="en-GB" sz="5400" dirty="0"/>
          </a:p>
        </p:txBody>
      </p:sp>
      <p:sp>
        <p:nvSpPr>
          <p:cNvPr id="7" name="Content Placeholder 2">
            <a:extLst>
              <a:ext uri="{FF2B5EF4-FFF2-40B4-BE49-F238E27FC236}">
                <a16:creationId xmlns:a16="http://schemas.microsoft.com/office/drawing/2014/main" id="{093FC8B9-73AB-43E0-9987-9963248C39C3}"/>
              </a:ext>
            </a:extLst>
          </p:cNvPr>
          <p:cNvSpPr txBox="1">
            <a:spLocks/>
          </p:cNvSpPr>
          <p:nvPr/>
        </p:nvSpPr>
        <p:spPr>
          <a:xfrm>
            <a:off x="571498" y="2055813"/>
            <a:ext cx="7840982" cy="3712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Monitor all events</a:t>
            </a:r>
          </a:p>
          <a:p>
            <a:r>
              <a:rPr lang="en-GB" dirty="0"/>
              <a:t>Check that all officials are coping (+ taking breaks)</a:t>
            </a:r>
          </a:p>
          <a:p>
            <a:r>
              <a:rPr lang="en-GB" dirty="0"/>
              <a:t>Deal with any delays</a:t>
            </a:r>
          </a:p>
          <a:p>
            <a:r>
              <a:rPr lang="en-GB" dirty="0"/>
              <a:t>Deal with any problems</a:t>
            </a:r>
          </a:p>
          <a:p>
            <a:r>
              <a:rPr lang="en-GB" dirty="0"/>
              <a:t>Log actual start and finish times for each event</a:t>
            </a:r>
          </a:p>
          <a:p>
            <a:r>
              <a:rPr lang="en-GB" dirty="0"/>
              <a:t>Make notes for any reports on officials</a:t>
            </a:r>
          </a:p>
          <a:p>
            <a:endParaRPr lang="en-GB" dirty="0"/>
          </a:p>
        </p:txBody>
      </p:sp>
      <p:sp>
        <p:nvSpPr>
          <p:cNvPr id="8" name="Content Placeholder 3">
            <a:extLst>
              <a:ext uri="{FF2B5EF4-FFF2-40B4-BE49-F238E27FC236}">
                <a16:creationId xmlns:a16="http://schemas.microsoft.com/office/drawing/2014/main" id="{DC5AA161-1C5E-4AFF-803F-13FD01FD8A2B}"/>
              </a:ext>
            </a:extLst>
          </p:cNvPr>
          <p:cNvSpPr txBox="1">
            <a:spLocks/>
          </p:cNvSpPr>
          <p:nvPr/>
        </p:nvSpPr>
        <p:spPr>
          <a:xfrm>
            <a:off x="6172200" y="2464833"/>
            <a:ext cx="5181600" cy="37121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pic>
        <p:nvPicPr>
          <p:cNvPr id="2050" name="Picture 2" descr="Train as an athletics official in 2020">
            <a:extLst>
              <a:ext uri="{FF2B5EF4-FFF2-40B4-BE49-F238E27FC236}">
                <a16:creationId xmlns:a16="http://schemas.microsoft.com/office/drawing/2014/main" id="{B1014524-AC37-415A-8FF9-1FC19EAD6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2703" y="222447"/>
            <a:ext cx="3798995"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2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6C5B8-447F-467F-9488-DAC0C717F4F9}"/>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FD125E33-2C20-4524-A25F-781432B6920B}"/>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05E94B3F-C1BE-49C0-AB9E-58266A282FB6}"/>
              </a:ext>
            </a:extLst>
          </p:cNvPr>
          <p:cNvPicPr>
            <a:picLocks noChangeAspect="1"/>
          </p:cNvPicPr>
          <p:nvPr/>
        </p:nvPicPr>
        <p:blipFill rotWithShape="1">
          <a:blip r:embed="rId2"/>
          <a:srcRect t="14675" b="1056"/>
          <a:stretch/>
        </p:blipFill>
        <p:spPr>
          <a:xfrm>
            <a:off x="-2" y="0"/>
            <a:ext cx="12192002" cy="6857990"/>
          </a:xfrm>
          <a:prstGeom prst="rect">
            <a:avLst/>
          </a:prstGeom>
        </p:spPr>
      </p:pic>
      <p:sp>
        <p:nvSpPr>
          <p:cNvPr id="6" name="Title 1">
            <a:extLst>
              <a:ext uri="{FF2B5EF4-FFF2-40B4-BE49-F238E27FC236}">
                <a16:creationId xmlns:a16="http://schemas.microsoft.com/office/drawing/2014/main" id="{34DE5A8B-2D26-4BE1-8A86-31E819A8FC05}"/>
              </a:ext>
            </a:extLst>
          </p:cNvPr>
          <p:cNvSpPr txBox="1">
            <a:spLocks/>
          </p:cNvSpPr>
          <p:nvPr/>
        </p:nvSpPr>
        <p:spPr>
          <a:xfrm>
            <a:off x="6065520" y="1162843"/>
            <a:ext cx="57073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600" b="1" dirty="0"/>
              <a:t>Tasks – After the meeting</a:t>
            </a:r>
            <a:endParaRPr lang="en-GB" sz="5400" dirty="0"/>
          </a:p>
        </p:txBody>
      </p:sp>
      <p:sp>
        <p:nvSpPr>
          <p:cNvPr id="7" name="Content Placeholder 2">
            <a:extLst>
              <a:ext uri="{FF2B5EF4-FFF2-40B4-BE49-F238E27FC236}">
                <a16:creationId xmlns:a16="http://schemas.microsoft.com/office/drawing/2014/main" id="{6A5487A9-98AF-4C5D-96AF-BF9B250CD667}"/>
              </a:ext>
            </a:extLst>
          </p:cNvPr>
          <p:cNvSpPr txBox="1">
            <a:spLocks/>
          </p:cNvSpPr>
          <p:nvPr/>
        </p:nvSpPr>
        <p:spPr>
          <a:xfrm>
            <a:off x="5257800" y="2872186"/>
            <a:ext cx="6934200" cy="3712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Clear everything away</a:t>
            </a:r>
          </a:p>
          <a:p>
            <a:r>
              <a:rPr lang="en-GB" dirty="0"/>
              <a:t>Note any problems / issues for the future</a:t>
            </a:r>
          </a:p>
          <a:p>
            <a:r>
              <a:rPr lang="en-GB" dirty="0"/>
              <a:t>Complete reports and RoE</a:t>
            </a:r>
          </a:p>
        </p:txBody>
      </p:sp>
    </p:spTree>
    <p:extLst>
      <p:ext uri="{BB962C8B-B14F-4D97-AF65-F5344CB8AC3E}">
        <p14:creationId xmlns:p14="http://schemas.microsoft.com/office/powerpoint/2010/main" val="252163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D190C-22CE-42DC-B439-4FB012C8CB0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ABB692E2-547D-4AEA-9EDC-3A20124210F6}"/>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03A14B89-D5AE-4A93-BD1D-01203BBE44D7}"/>
              </a:ext>
            </a:extLst>
          </p:cNvPr>
          <p:cNvPicPr>
            <a:picLocks noChangeAspect="1"/>
          </p:cNvPicPr>
          <p:nvPr/>
        </p:nvPicPr>
        <p:blipFill rotWithShape="1">
          <a:blip r:embed="rId2"/>
          <a:srcRect t="14675" b="1056"/>
          <a:stretch/>
        </p:blipFill>
        <p:spPr>
          <a:xfrm>
            <a:off x="-2" y="0"/>
            <a:ext cx="12192002" cy="6857990"/>
          </a:xfrm>
          <a:prstGeom prst="rect">
            <a:avLst/>
          </a:prstGeom>
        </p:spPr>
      </p:pic>
      <p:sp>
        <p:nvSpPr>
          <p:cNvPr id="7" name="TextBox 6">
            <a:extLst>
              <a:ext uri="{FF2B5EF4-FFF2-40B4-BE49-F238E27FC236}">
                <a16:creationId xmlns:a16="http://schemas.microsoft.com/office/drawing/2014/main" id="{F5D10569-9AC8-424E-9540-FB062A0E3393}"/>
              </a:ext>
            </a:extLst>
          </p:cNvPr>
          <p:cNvSpPr txBox="1"/>
          <p:nvPr/>
        </p:nvSpPr>
        <p:spPr>
          <a:xfrm>
            <a:off x="2697479" y="1576497"/>
            <a:ext cx="8151033" cy="2062103"/>
          </a:xfrm>
          <a:prstGeom prst="rect">
            <a:avLst/>
          </a:prstGeom>
          <a:noFill/>
        </p:spPr>
        <p:txBody>
          <a:bodyPr wrap="square" rtlCol="0">
            <a:spAutoFit/>
          </a:bodyPr>
          <a:lstStyle/>
          <a:p>
            <a:endParaRPr lang="en-GB" sz="2000" dirty="0">
              <a:solidFill>
                <a:srgbClr val="7030A0"/>
              </a:solidFill>
            </a:endParaRPr>
          </a:p>
          <a:p>
            <a:endParaRPr lang="en-GB" sz="2000" dirty="0">
              <a:solidFill>
                <a:srgbClr val="7030A0"/>
              </a:solidFill>
            </a:endParaRPr>
          </a:p>
          <a:p>
            <a:r>
              <a:rPr lang="en-GB" sz="4400" b="1" dirty="0">
                <a:solidFill>
                  <a:srgbClr val="7030A0"/>
                </a:solidFill>
              </a:rPr>
              <a:t>What can possibly </a:t>
            </a:r>
            <a:br>
              <a:rPr lang="en-GB" sz="4400" b="1" dirty="0">
                <a:solidFill>
                  <a:srgbClr val="7030A0"/>
                </a:solidFill>
              </a:rPr>
            </a:br>
            <a:r>
              <a:rPr lang="en-GB" sz="4400" b="1" dirty="0">
                <a:solidFill>
                  <a:srgbClr val="7030A0"/>
                </a:solidFill>
              </a:rPr>
              <a:t>go wrong…?</a:t>
            </a:r>
          </a:p>
        </p:txBody>
      </p:sp>
      <p:sp>
        <p:nvSpPr>
          <p:cNvPr id="9" name="Speech Bubble: Rectangle with Corners Rounded 8">
            <a:extLst>
              <a:ext uri="{FF2B5EF4-FFF2-40B4-BE49-F238E27FC236}">
                <a16:creationId xmlns:a16="http://schemas.microsoft.com/office/drawing/2014/main" id="{D0063207-6039-4087-AA87-6ED999C235B9}"/>
              </a:ext>
            </a:extLst>
          </p:cNvPr>
          <p:cNvSpPr/>
          <p:nvPr/>
        </p:nvSpPr>
        <p:spPr>
          <a:xfrm>
            <a:off x="9512300" y="304800"/>
            <a:ext cx="2159000" cy="1447800"/>
          </a:xfrm>
          <a:prstGeom prst="wedgeRoundRectCallout">
            <a:avLst>
              <a:gd name="adj1" fmla="val -63828"/>
              <a:gd name="adj2" fmla="val 68017"/>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solidFill>
                  <a:schemeClr val="tx1"/>
                </a:solidFill>
              </a:rPr>
              <a:t>A handful of examples from recent years</a:t>
            </a:r>
          </a:p>
        </p:txBody>
      </p:sp>
    </p:spTree>
    <p:extLst>
      <p:ext uri="{BB962C8B-B14F-4D97-AF65-F5344CB8AC3E}">
        <p14:creationId xmlns:p14="http://schemas.microsoft.com/office/powerpoint/2010/main" val="106733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A376-0901-4E96-A3FA-E21FD89B1A84}"/>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E50B1A49-2345-4266-9919-BA41C19EBB29}"/>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EE897BB3-5055-469C-AF1A-4F1AE551DC44}"/>
              </a:ext>
            </a:extLst>
          </p:cNvPr>
          <p:cNvPicPr>
            <a:picLocks noChangeAspect="1"/>
          </p:cNvPicPr>
          <p:nvPr/>
        </p:nvPicPr>
        <p:blipFill rotWithShape="1">
          <a:blip r:embed="rId2"/>
          <a:srcRect t="14675" b="1056"/>
          <a:stretch/>
        </p:blipFill>
        <p:spPr>
          <a:xfrm>
            <a:off x="-2" y="0"/>
            <a:ext cx="12192002" cy="6857990"/>
          </a:xfrm>
          <a:prstGeom prst="rect">
            <a:avLst/>
          </a:prstGeom>
        </p:spPr>
      </p:pic>
      <p:sp>
        <p:nvSpPr>
          <p:cNvPr id="6" name="Title 1">
            <a:extLst>
              <a:ext uri="{FF2B5EF4-FFF2-40B4-BE49-F238E27FC236}">
                <a16:creationId xmlns:a16="http://schemas.microsoft.com/office/drawing/2014/main" id="{8BE14D1C-089C-4D57-A5ED-2AA6DC5ABF80}"/>
              </a:ext>
            </a:extLst>
          </p:cNvPr>
          <p:cNvSpPr txBox="1">
            <a:spLocks/>
          </p:cNvSpPr>
          <p:nvPr/>
        </p:nvSpPr>
        <p:spPr>
          <a:xfrm>
            <a:off x="838200" y="113927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t>County Schools T&amp;F Championship (June)</a:t>
            </a:r>
          </a:p>
        </p:txBody>
      </p:sp>
      <p:sp>
        <p:nvSpPr>
          <p:cNvPr id="7" name="Content Placeholder 2">
            <a:extLst>
              <a:ext uri="{FF2B5EF4-FFF2-40B4-BE49-F238E27FC236}">
                <a16:creationId xmlns:a16="http://schemas.microsoft.com/office/drawing/2014/main" id="{6A071D41-171F-4F30-A922-E2E3BB259B14}"/>
              </a:ext>
            </a:extLst>
          </p:cNvPr>
          <p:cNvSpPr txBox="1">
            <a:spLocks/>
          </p:cNvSpPr>
          <p:nvPr/>
        </p:nvSpPr>
        <p:spPr>
          <a:xfrm>
            <a:off x="838200" y="2464833"/>
            <a:ext cx="6816634" cy="3712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Temp 4</a:t>
            </a:r>
            <a:r>
              <a:rPr lang="en-GB" baseline="30000" dirty="0"/>
              <a:t>o</a:t>
            </a:r>
            <a:r>
              <a:rPr lang="en-GB" dirty="0"/>
              <a:t> C</a:t>
            </a:r>
          </a:p>
          <a:p>
            <a:r>
              <a:rPr lang="en-GB" dirty="0"/>
              <a:t>Wind NE gusting </a:t>
            </a:r>
          </a:p>
          <a:p>
            <a:r>
              <a:rPr lang="en-GB" dirty="0"/>
              <a:t>Hail showers</a:t>
            </a:r>
          </a:p>
          <a:p>
            <a:endParaRPr lang="en-GB" dirty="0"/>
          </a:p>
          <a:p>
            <a:pPr marL="0" indent="0">
              <a:buFont typeface="Arial" panose="020B0604020202020204" pitchFamily="34" charset="0"/>
              <a:buNone/>
            </a:pPr>
            <a:r>
              <a:rPr lang="en-GB" dirty="0"/>
              <a:t>Owing to deteriorating weather, you’re concerned about the safety of running </a:t>
            </a:r>
            <a:br>
              <a:rPr lang="en-GB" dirty="0"/>
            </a:br>
            <a:r>
              <a:rPr lang="en-GB" dirty="0"/>
              <a:t>the sprint hurdles</a:t>
            </a:r>
          </a:p>
        </p:txBody>
      </p:sp>
      <p:sp>
        <p:nvSpPr>
          <p:cNvPr id="8" name="Content Placeholder 3">
            <a:extLst>
              <a:ext uri="{FF2B5EF4-FFF2-40B4-BE49-F238E27FC236}">
                <a16:creationId xmlns:a16="http://schemas.microsoft.com/office/drawing/2014/main" id="{5E6CE784-772E-4578-AB3C-8ED6F246BF57}"/>
              </a:ext>
            </a:extLst>
          </p:cNvPr>
          <p:cNvSpPr txBox="1">
            <a:spLocks/>
          </p:cNvSpPr>
          <p:nvPr/>
        </p:nvSpPr>
        <p:spPr>
          <a:xfrm>
            <a:off x="8856617" y="2766219"/>
            <a:ext cx="2497183" cy="32538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r>
              <a:rPr lang="en-GB" dirty="0"/>
              <a:t>Options: </a:t>
            </a:r>
          </a:p>
          <a:p>
            <a:pPr marL="514350" indent="-514350">
              <a:buFont typeface="+mj-lt"/>
              <a:buAutoNum type="alphaLcParenR"/>
            </a:pPr>
            <a:r>
              <a:rPr lang="en-GB" dirty="0"/>
              <a:t>Go ahead</a:t>
            </a:r>
          </a:p>
          <a:p>
            <a:pPr marL="514350" indent="-514350">
              <a:buFont typeface="+mj-lt"/>
              <a:buAutoNum type="alphaLcParenR"/>
            </a:pPr>
            <a:r>
              <a:rPr lang="en-GB" dirty="0"/>
              <a:t>Postpone</a:t>
            </a:r>
          </a:p>
          <a:p>
            <a:pPr marL="514350" indent="-514350">
              <a:buFont typeface="+mj-lt"/>
              <a:buAutoNum type="alphaLcParenR"/>
            </a:pPr>
            <a:r>
              <a:rPr lang="en-GB" dirty="0"/>
              <a:t>Cancel</a:t>
            </a:r>
          </a:p>
        </p:txBody>
      </p:sp>
    </p:spTree>
    <p:extLst>
      <p:ext uri="{BB962C8B-B14F-4D97-AF65-F5344CB8AC3E}">
        <p14:creationId xmlns:p14="http://schemas.microsoft.com/office/powerpoint/2010/main" val="197181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619AF5-E1C4-45D6-9E5C-DC68ABD57E22}"/>
              </a:ext>
            </a:extLst>
          </p:cNvPr>
          <p:cNvPicPr>
            <a:picLocks noChangeAspect="1"/>
          </p:cNvPicPr>
          <p:nvPr/>
        </p:nvPicPr>
        <p:blipFill rotWithShape="1">
          <a:blip r:embed="rId2"/>
          <a:srcRect t="14675" b="1056"/>
          <a:stretch/>
        </p:blipFill>
        <p:spPr>
          <a:xfrm>
            <a:off x="-2" y="0"/>
            <a:ext cx="12192002" cy="6857990"/>
          </a:xfrm>
          <a:prstGeom prst="rect">
            <a:avLst/>
          </a:prstGeom>
        </p:spPr>
      </p:pic>
      <p:sp>
        <p:nvSpPr>
          <p:cNvPr id="6" name="Title 5">
            <a:extLst>
              <a:ext uri="{FF2B5EF4-FFF2-40B4-BE49-F238E27FC236}">
                <a16:creationId xmlns:a16="http://schemas.microsoft.com/office/drawing/2014/main" id="{6C07D06C-90A2-4097-87F8-7C863280C71C}"/>
              </a:ext>
            </a:extLst>
          </p:cNvPr>
          <p:cNvSpPr>
            <a:spLocks noGrp="1"/>
          </p:cNvSpPr>
          <p:nvPr>
            <p:ph type="title"/>
          </p:nvPr>
        </p:nvSpPr>
        <p:spPr/>
        <p:txBody>
          <a:bodyPr/>
          <a:lstStyle/>
          <a:p>
            <a:r>
              <a:rPr lang="en-GB" sz="4400" b="1" dirty="0"/>
              <a:t>County AA Championship (2 day champs)</a:t>
            </a:r>
            <a:endParaRPr lang="en-GB" dirty="0"/>
          </a:p>
        </p:txBody>
      </p:sp>
      <p:sp>
        <p:nvSpPr>
          <p:cNvPr id="8" name="Content Placeholder 2">
            <a:extLst>
              <a:ext uri="{FF2B5EF4-FFF2-40B4-BE49-F238E27FC236}">
                <a16:creationId xmlns:a16="http://schemas.microsoft.com/office/drawing/2014/main" id="{A2DB788F-0459-4782-9E98-F3473E7262D9}"/>
              </a:ext>
            </a:extLst>
          </p:cNvPr>
          <p:cNvSpPr txBox="1">
            <a:spLocks/>
          </p:cNvSpPr>
          <p:nvPr/>
        </p:nvSpPr>
        <p:spPr>
          <a:xfrm>
            <a:off x="512388" y="2054036"/>
            <a:ext cx="8054788" cy="40076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On Day 1, the Water Jump is not filling up due to a small leak in the landing area. The water isn’t filled to the correct level with 1hr to go before the event is due to start and isn’t expected to be filled at the event start time.</a:t>
            </a:r>
          </a:p>
          <a:p>
            <a:pPr marL="0" indent="0">
              <a:buFont typeface="Arial" panose="020B0604020202020204" pitchFamily="34" charset="0"/>
              <a:buNone/>
            </a:pPr>
            <a:r>
              <a:rPr lang="en-GB" dirty="0"/>
              <a:t> </a:t>
            </a:r>
          </a:p>
          <a:p>
            <a:pPr marL="0" indent="0">
              <a:buFont typeface="Arial" panose="020B0604020202020204" pitchFamily="34" charset="0"/>
              <a:buNone/>
            </a:pPr>
            <a:r>
              <a:rPr lang="en-GB" dirty="0"/>
              <a:t>What do you do? </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9" name="TextBox 8">
            <a:extLst>
              <a:ext uri="{FF2B5EF4-FFF2-40B4-BE49-F238E27FC236}">
                <a16:creationId xmlns:a16="http://schemas.microsoft.com/office/drawing/2014/main" id="{16533E97-CE36-4837-97B1-022EF0D5364F}"/>
              </a:ext>
            </a:extLst>
          </p:cNvPr>
          <p:cNvSpPr txBox="1"/>
          <p:nvPr/>
        </p:nvSpPr>
        <p:spPr>
          <a:xfrm>
            <a:off x="9395012" y="4105835"/>
            <a:ext cx="2323072" cy="2246769"/>
          </a:xfrm>
          <a:prstGeom prst="rect">
            <a:avLst/>
          </a:prstGeom>
          <a:noFill/>
        </p:spPr>
        <p:txBody>
          <a:bodyPr wrap="none" rtlCol="0">
            <a:spAutoFit/>
          </a:bodyPr>
          <a:lstStyle/>
          <a:p>
            <a:r>
              <a:rPr lang="en-GB" sz="2800" dirty="0">
                <a:latin typeface="Arial" panose="020B0604020202020204" pitchFamily="34" charset="0"/>
                <a:cs typeface="Arial" panose="020B0604020202020204" pitchFamily="34" charset="0"/>
              </a:rPr>
              <a:t>Options: </a:t>
            </a:r>
          </a:p>
          <a:p>
            <a:pPr marL="514350" indent="-514350">
              <a:buFont typeface="+mj-lt"/>
              <a:buAutoNum type="alphaLcParenR"/>
            </a:pPr>
            <a:r>
              <a:rPr lang="en-GB" sz="2800" dirty="0">
                <a:latin typeface="Arial" panose="020B0604020202020204" pitchFamily="34" charset="0"/>
                <a:cs typeface="Arial" panose="020B0604020202020204" pitchFamily="34" charset="0"/>
              </a:rPr>
              <a:t>Go ahead</a:t>
            </a:r>
          </a:p>
          <a:p>
            <a:pPr marL="514350" indent="-514350">
              <a:buFont typeface="+mj-lt"/>
              <a:buAutoNum type="alphaLcParenR"/>
            </a:pPr>
            <a:r>
              <a:rPr lang="en-GB" sz="2800" dirty="0">
                <a:latin typeface="Arial" panose="020B0604020202020204" pitchFamily="34" charset="0"/>
                <a:cs typeface="Arial" panose="020B0604020202020204" pitchFamily="34" charset="0"/>
              </a:rPr>
              <a:t>Modify</a:t>
            </a:r>
          </a:p>
          <a:p>
            <a:pPr marL="514350" indent="-514350">
              <a:buFont typeface="+mj-lt"/>
              <a:buAutoNum type="alphaLcParenR"/>
            </a:pPr>
            <a:r>
              <a:rPr lang="en-GB" sz="2800" dirty="0">
                <a:latin typeface="Arial" panose="020B0604020202020204" pitchFamily="34" charset="0"/>
                <a:cs typeface="Arial" panose="020B0604020202020204" pitchFamily="34" charset="0"/>
              </a:rPr>
              <a:t>Cancel</a:t>
            </a:r>
          </a:p>
          <a:p>
            <a:pPr marL="514350" indent="-514350">
              <a:buFont typeface="+mj-lt"/>
              <a:buAutoNum type="alphaLcParenR"/>
            </a:pPr>
            <a:r>
              <a:rPr lang="en-GB" sz="2800" dirty="0">
                <a:latin typeface="Arial" panose="020B0604020202020204" pitchFamily="34" charset="0"/>
                <a:cs typeface="Arial" panose="020B0604020202020204" pitchFamily="34" charset="0"/>
              </a:rPr>
              <a:t>Postpone</a:t>
            </a:r>
          </a:p>
        </p:txBody>
      </p:sp>
    </p:spTree>
    <p:extLst>
      <p:ext uri="{BB962C8B-B14F-4D97-AF65-F5344CB8AC3E}">
        <p14:creationId xmlns:p14="http://schemas.microsoft.com/office/powerpoint/2010/main" val="337818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FD67-CF1B-4533-A98C-1CB2BBE4EB51}"/>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43E91B3B-C48E-4DDF-8C9E-B7918E168DB4}"/>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DBC399AA-2215-4233-98BF-DE6FBDB05192}"/>
              </a:ext>
            </a:extLst>
          </p:cNvPr>
          <p:cNvPicPr>
            <a:picLocks noChangeAspect="1"/>
          </p:cNvPicPr>
          <p:nvPr/>
        </p:nvPicPr>
        <p:blipFill rotWithShape="1">
          <a:blip r:embed="rId2"/>
          <a:srcRect t="14675" b="1056"/>
          <a:stretch/>
        </p:blipFill>
        <p:spPr>
          <a:xfrm>
            <a:off x="-2" y="0"/>
            <a:ext cx="12192002" cy="6857990"/>
          </a:xfrm>
          <a:prstGeom prst="rect">
            <a:avLst/>
          </a:prstGeom>
        </p:spPr>
      </p:pic>
      <p:sp>
        <p:nvSpPr>
          <p:cNvPr id="6" name="Title 1">
            <a:extLst>
              <a:ext uri="{FF2B5EF4-FFF2-40B4-BE49-F238E27FC236}">
                <a16:creationId xmlns:a16="http://schemas.microsoft.com/office/drawing/2014/main" id="{4472E6F1-3E1C-4FE9-B514-AC699F1D175B}"/>
              </a:ext>
            </a:extLst>
          </p:cNvPr>
          <p:cNvSpPr txBox="1">
            <a:spLocks/>
          </p:cNvSpPr>
          <p:nvPr/>
        </p:nvSpPr>
        <p:spPr>
          <a:xfrm>
            <a:off x="403860" y="6810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t>County League meeting</a:t>
            </a:r>
          </a:p>
        </p:txBody>
      </p:sp>
      <p:sp>
        <p:nvSpPr>
          <p:cNvPr id="7" name="Content Placeholder 2">
            <a:extLst>
              <a:ext uri="{FF2B5EF4-FFF2-40B4-BE49-F238E27FC236}">
                <a16:creationId xmlns:a16="http://schemas.microsoft.com/office/drawing/2014/main" id="{51A9E0F8-EA05-402B-BB87-9BD6D903C65C}"/>
              </a:ext>
            </a:extLst>
          </p:cNvPr>
          <p:cNvSpPr txBox="1">
            <a:spLocks/>
          </p:cNvSpPr>
          <p:nvPr/>
        </p:nvSpPr>
        <p:spPr>
          <a:xfrm>
            <a:off x="403860" y="2006598"/>
            <a:ext cx="8054788" cy="40076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You arrive at the venue to find a JCB parked in lanes 6-8 of the 110m start line and the keys aren’t onsite for it. It is very close to lane 8 coming off the bend.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What action would you take? </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9" name="TextBox 8">
            <a:extLst>
              <a:ext uri="{FF2B5EF4-FFF2-40B4-BE49-F238E27FC236}">
                <a16:creationId xmlns:a16="http://schemas.microsoft.com/office/drawing/2014/main" id="{308E25AF-3327-49D3-AB4D-EB68BDA018FA}"/>
              </a:ext>
            </a:extLst>
          </p:cNvPr>
          <p:cNvSpPr txBox="1"/>
          <p:nvPr/>
        </p:nvSpPr>
        <p:spPr>
          <a:xfrm>
            <a:off x="7635239" y="3758481"/>
            <a:ext cx="4556761" cy="2677656"/>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Options: </a:t>
            </a:r>
          </a:p>
          <a:p>
            <a:pPr marL="514350" indent="-514350">
              <a:buFont typeface="+mj-lt"/>
              <a:buAutoNum type="alphaLcParenR"/>
            </a:pPr>
            <a:r>
              <a:rPr lang="en-GB" sz="2800" dirty="0">
                <a:latin typeface="Arial" panose="020B0604020202020204" pitchFamily="34" charset="0"/>
                <a:cs typeface="Arial" panose="020B0604020202020204" pitchFamily="34" charset="0"/>
              </a:rPr>
              <a:t>Go ahead. It’s not blocking a lane</a:t>
            </a:r>
          </a:p>
          <a:p>
            <a:pPr marL="514350" indent="-514350">
              <a:buFont typeface="+mj-lt"/>
              <a:buAutoNum type="alphaLcParenR"/>
            </a:pPr>
            <a:r>
              <a:rPr lang="en-GB" sz="2800" dirty="0">
                <a:latin typeface="Arial" panose="020B0604020202020204" pitchFamily="34" charset="0"/>
                <a:cs typeface="Arial" panose="020B0604020202020204" pitchFamily="34" charset="0"/>
              </a:rPr>
              <a:t>Modify and don’t use lane 8 on circular races</a:t>
            </a:r>
          </a:p>
          <a:p>
            <a:pPr marL="514350" indent="-514350">
              <a:buFont typeface="+mj-lt"/>
              <a:buAutoNum type="alphaLcParenR"/>
            </a:pPr>
            <a:r>
              <a:rPr lang="en-GB" sz="2800" dirty="0">
                <a:latin typeface="Arial" panose="020B0604020202020204" pitchFamily="34" charset="0"/>
                <a:cs typeface="Arial" panose="020B0604020202020204" pitchFamily="34" charset="0"/>
              </a:rPr>
              <a:t>Cancel all circular races</a:t>
            </a:r>
          </a:p>
        </p:txBody>
      </p:sp>
    </p:spTree>
    <p:extLst>
      <p:ext uri="{BB962C8B-B14F-4D97-AF65-F5344CB8AC3E}">
        <p14:creationId xmlns:p14="http://schemas.microsoft.com/office/powerpoint/2010/main" val="21760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C0FBA85-85FD-4863-9D78-51C750E6F41A}"/>
              </a:ext>
            </a:extLst>
          </p:cNvPr>
          <p:cNvSpPr>
            <a:spLocks noGrp="1"/>
          </p:cNvSpPr>
          <p:nvPr>
            <p:ph type="title"/>
          </p:nvPr>
        </p:nvSpPr>
        <p:spPr/>
        <p:txBody>
          <a:bodyPr/>
          <a:lstStyle/>
          <a:p>
            <a:endParaRPr lang="en-GB" dirty="0"/>
          </a:p>
        </p:txBody>
      </p:sp>
      <p:sp>
        <p:nvSpPr>
          <p:cNvPr id="11" name="Content Placeholder 10">
            <a:extLst>
              <a:ext uri="{FF2B5EF4-FFF2-40B4-BE49-F238E27FC236}">
                <a16:creationId xmlns:a16="http://schemas.microsoft.com/office/drawing/2014/main" id="{F305B921-490F-44F3-BE41-B1AFBF79E54C}"/>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5397C903-7F2D-4C8F-B945-0F86CC5944FF}"/>
              </a:ext>
            </a:extLst>
          </p:cNvPr>
          <p:cNvPicPr>
            <a:picLocks noChangeAspect="1"/>
          </p:cNvPicPr>
          <p:nvPr/>
        </p:nvPicPr>
        <p:blipFill rotWithShape="1">
          <a:blip r:embed="rId2"/>
          <a:srcRect t="14675" b="1056"/>
          <a:stretch/>
        </p:blipFill>
        <p:spPr>
          <a:xfrm>
            <a:off x="-2" y="0"/>
            <a:ext cx="12192002" cy="6857990"/>
          </a:xfrm>
          <a:prstGeom prst="rect">
            <a:avLst/>
          </a:prstGeom>
        </p:spPr>
      </p:pic>
      <p:sp>
        <p:nvSpPr>
          <p:cNvPr id="13" name="TextBox 12">
            <a:extLst>
              <a:ext uri="{FF2B5EF4-FFF2-40B4-BE49-F238E27FC236}">
                <a16:creationId xmlns:a16="http://schemas.microsoft.com/office/drawing/2014/main" id="{E87F3FC8-EB05-4585-A0B8-177F40FF021A}"/>
              </a:ext>
            </a:extLst>
          </p:cNvPr>
          <p:cNvSpPr txBox="1"/>
          <p:nvPr/>
        </p:nvSpPr>
        <p:spPr>
          <a:xfrm>
            <a:off x="5854453" y="1482978"/>
            <a:ext cx="5918447" cy="2862322"/>
          </a:xfrm>
          <a:prstGeom prst="rect">
            <a:avLst/>
          </a:prstGeom>
          <a:noFill/>
        </p:spPr>
        <p:txBody>
          <a:bodyPr wrap="square" rtlCol="0">
            <a:spAutoFit/>
          </a:bodyPr>
          <a:lstStyle/>
          <a:p>
            <a:endParaRPr lang="en-GB" dirty="0"/>
          </a:p>
          <a:p>
            <a:endParaRPr lang="en-GB" dirty="0"/>
          </a:p>
          <a:p>
            <a:pPr algn="ctr"/>
            <a:r>
              <a:rPr lang="en-GB" sz="4800" b="1" dirty="0">
                <a:latin typeface="Arial" panose="020B0604020202020204" pitchFamily="34" charset="0"/>
                <a:cs typeface="Arial" panose="020B0604020202020204" pitchFamily="34" charset="0"/>
              </a:rPr>
              <a:t>ENJOY YOUR ROLE AS A   TRACK REFEREE</a:t>
            </a:r>
          </a:p>
        </p:txBody>
      </p:sp>
      <p:sp>
        <p:nvSpPr>
          <p:cNvPr id="16" name="TextBox 15">
            <a:extLst>
              <a:ext uri="{FF2B5EF4-FFF2-40B4-BE49-F238E27FC236}">
                <a16:creationId xmlns:a16="http://schemas.microsoft.com/office/drawing/2014/main" id="{A78C2616-AF94-448C-9D73-F10222ABBE6F}"/>
              </a:ext>
            </a:extLst>
          </p:cNvPr>
          <p:cNvSpPr txBox="1"/>
          <p:nvPr/>
        </p:nvSpPr>
        <p:spPr>
          <a:xfrm>
            <a:off x="2948940" y="5690269"/>
            <a:ext cx="5372100" cy="584775"/>
          </a:xfrm>
          <a:prstGeom prst="rect">
            <a:avLst/>
          </a:prstGeom>
          <a:noFill/>
        </p:spPr>
        <p:txBody>
          <a:bodyPr wrap="square" rtlCol="0">
            <a:spAutoFit/>
          </a:bodyPr>
          <a:lstStyle/>
          <a:p>
            <a:r>
              <a:rPr lang="en-GB" sz="3200" dirty="0"/>
              <a:t>Any questions, please contact</a:t>
            </a:r>
          </a:p>
        </p:txBody>
      </p:sp>
    </p:spTree>
    <p:extLst>
      <p:ext uri="{BB962C8B-B14F-4D97-AF65-F5344CB8AC3E}">
        <p14:creationId xmlns:p14="http://schemas.microsoft.com/office/powerpoint/2010/main" val="146421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695663-5FC8-4E85-AEEB-C1549F199593}"/>
              </a:ext>
            </a:extLst>
          </p:cNvPr>
          <p:cNvPicPr>
            <a:picLocks noChangeAspect="1"/>
          </p:cNvPicPr>
          <p:nvPr/>
        </p:nvPicPr>
        <p:blipFill rotWithShape="1">
          <a:blip r:embed="rId2"/>
          <a:srcRect t="14675" b="1056"/>
          <a:stretch/>
        </p:blipFill>
        <p:spPr>
          <a:xfrm>
            <a:off x="-2" y="10"/>
            <a:ext cx="12192002" cy="6857990"/>
          </a:xfrm>
          <a:prstGeom prst="rect">
            <a:avLst/>
          </a:prstGeom>
        </p:spPr>
      </p:pic>
      <p:sp>
        <p:nvSpPr>
          <p:cNvPr id="2" name="Title 1">
            <a:extLst>
              <a:ext uri="{FF2B5EF4-FFF2-40B4-BE49-F238E27FC236}">
                <a16:creationId xmlns:a16="http://schemas.microsoft.com/office/drawing/2014/main" id="{B963B50F-B68D-438E-89FC-94367FD74728}"/>
              </a:ext>
            </a:extLst>
          </p:cNvPr>
          <p:cNvSpPr>
            <a:spLocks noGrp="1"/>
          </p:cNvSpPr>
          <p:nvPr>
            <p:ph type="title"/>
          </p:nvPr>
        </p:nvSpPr>
        <p:spPr>
          <a:xfrm>
            <a:off x="1196339" y="248443"/>
            <a:ext cx="4899660" cy="1004888"/>
          </a:xfrm>
        </p:spPr>
        <p:txBody>
          <a:bodyPr/>
          <a:lstStyle/>
          <a:p>
            <a:r>
              <a:rPr lang="en-GB" b="1" dirty="0"/>
              <a:t>THE REFEREE (CR18)</a:t>
            </a:r>
          </a:p>
        </p:txBody>
      </p:sp>
      <p:sp>
        <p:nvSpPr>
          <p:cNvPr id="3" name="Content Placeholder 2">
            <a:extLst>
              <a:ext uri="{FF2B5EF4-FFF2-40B4-BE49-F238E27FC236}">
                <a16:creationId xmlns:a16="http://schemas.microsoft.com/office/drawing/2014/main" id="{485BC069-D91B-418A-B1C5-882736963B10}"/>
              </a:ext>
            </a:extLst>
          </p:cNvPr>
          <p:cNvSpPr>
            <a:spLocks noGrp="1"/>
          </p:cNvSpPr>
          <p:nvPr>
            <p:ph idx="1"/>
          </p:nvPr>
        </p:nvSpPr>
        <p:spPr>
          <a:xfrm>
            <a:off x="388621" y="1258455"/>
            <a:ext cx="10908030" cy="4351338"/>
          </a:xfrm>
        </p:spPr>
        <p:txBody>
          <a:bodyPr>
            <a:normAutofit/>
          </a:bodyPr>
          <a:lstStyle/>
          <a:p>
            <a:r>
              <a:rPr lang="en-GB" sz="2400" dirty="0"/>
              <a:t>Ensures the Rules and Regulations are observed</a:t>
            </a:r>
          </a:p>
          <a:p>
            <a:r>
              <a:rPr lang="en-GB" sz="2400" dirty="0"/>
              <a:t>Shall rule on any protests or objections</a:t>
            </a:r>
          </a:p>
          <a:p>
            <a:r>
              <a:rPr lang="en-GB" sz="2400" dirty="0"/>
              <a:t>Decides on matters not covered in the rules</a:t>
            </a:r>
          </a:p>
          <a:p>
            <a:r>
              <a:rPr lang="en-GB" sz="2400" dirty="0"/>
              <a:t>Decides on any rulings of warnings or disqualifications (DQs)</a:t>
            </a:r>
          </a:p>
          <a:p>
            <a:r>
              <a:rPr lang="en-GB" sz="2400" dirty="0"/>
              <a:t>Has the power to decide on placings only when the Judges are unable to reach a decision on a disputed placing (excluding Race Walking)</a:t>
            </a:r>
          </a:p>
          <a:p>
            <a:r>
              <a:rPr lang="en-GB" sz="2400" dirty="0"/>
              <a:t>Has the power to decide on any facts related to the starts if they do not agree with the decision reached by the start team except when a false start is indicated by the Start Information System (SIS) – NB: at National or International meetings, a Start Referee may be appointed. They have overall control on the conduct of starts instead of the Track Referee</a:t>
            </a:r>
          </a:p>
        </p:txBody>
      </p:sp>
      <p:grpSp>
        <p:nvGrpSpPr>
          <p:cNvPr id="10" name="Group 9">
            <a:extLst>
              <a:ext uri="{FF2B5EF4-FFF2-40B4-BE49-F238E27FC236}">
                <a16:creationId xmlns:a16="http://schemas.microsoft.com/office/drawing/2014/main" id="{4A70A54D-C0BB-484D-9598-94252ECD5F21}"/>
              </a:ext>
            </a:extLst>
          </p:cNvPr>
          <p:cNvGrpSpPr/>
          <p:nvPr/>
        </p:nvGrpSpPr>
        <p:grpSpPr>
          <a:xfrm>
            <a:off x="7722869" y="248443"/>
            <a:ext cx="4381500" cy="2790904"/>
            <a:chOff x="8732520" y="158036"/>
            <a:chExt cx="3284220" cy="1844733"/>
          </a:xfrm>
        </p:grpSpPr>
        <p:sp>
          <p:nvSpPr>
            <p:cNvPr id="7" name="Speech Bubble: Rectangle 6">
              <a:extLst>
                <a:ext uri="{FF2B5EF4-FFF2-40B4-BE49-F238E27FC236}">
                  <a16:creationId xmlns:a16="http://schemas.microsoft.com/office/drawing/2014/main" id="{DB9D6883-97DC-4F02-AC59-BCE67A6FEAF3}"/>
                </a:ext>
              </a:extLst>
            </p:cNvPr>
            <p:cNvSpPr/>
            <p:nvPr/>
          </p:nvSpPr>
          <p:spPr>
            <a:xfrm>
              <a:off x="8732520" y="158036"/>
              <a:ext cx="3284220" cy="1138096"/>
            </a:xfrm>
            <a:prstGeom prst="wedgeRectCallout">
              <a:avLst>
                <a:gd name="adj1" fmla="val -85130"/>
                <a:gd name="adj2" fmla="val -37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3985A55F-A6A8-4AA1-8EDB-94790A48DB14}"/>
                </a:ext>
              </a:extLst>
            </p:cNvPr>
            <p:cNvSpPr txBox="1"/>
            <p:nvPr/>
          </p:nvSpPr>
          <p:spPr>
            <a:xfrm>
              <a:off x="8755380" y="248443"/>
              <a:ext cx="3261358" cy="1754326"/>
            </a:xfrm>
            <a:prstGeom prst="rect">
              <a:avLst/>
            </a:prstGeom>
            <a:noFill/>
          </p:spPr>
          <p:txBody>
            <a:bodyPr wrap="square" rtlCol="0">
              <a:spAutoFit/>
            </a:bodyPr>
            <a:lstStyle/>
            <a:p>
              <a:r>
                <a:rPr lang="en-GB" dirty="0"/>
                <a:t>(Track Referee – from 2018-20 UKA Rule Book):</a:t>
              </a:r>
            </a:p>
            <a:p>
              <a:pPr marL="285750" indent="-285750">
                <a:buFont typeface="Arial" panose="020B0604020202020204" pitchFamily="34" charset="0"/>
                <a:buChar char="•"/>
              </a:pPr>
              <a:r>
                <a:rPr lang="en-GB" dirty="0"/>
                <a:t>Has charge of all track events</a:t>
              </a:r>
            </a:p>
            <a:p>
              <a:pPr marL="285750" indent="-285750">
                <a:buFont typeface="Arial" panose="020B0604020202020204" pitchFamily="34" charset="0"/>
                <a:buChar char="•"/>
              </a:pPr>
              <a:r>
                <a:rPr lang="en-GB" dirty="0"/>
                <a:t>Ensures safe practise</a:t>
              </a:r>
            </a:p>
            <a:p>
              <a:pPr marL="285750" indent="-285750">
                <a:buFont typeface="Arial" panose="020B0604020202020204" pitchFamily="34" charset="0"/>
                <a:buChar char="•"/>
              </a:pPr>
              <a:r>
                <a:rPr lang="en-GB" dirty="0"/>
                <a:t>Allocates duties to judges/umpires</a:t>
              </a:r>
            </a:p>
            <a:p>
              <a:pPr marL="285750" indent="-285750">
                <a:buFont typeface="Arial" panose="020B0604020202020204" pitchFamily="34" charset="0"/>
                <a:buChar char="•"/>
              </a:pPr>
              <a:endParaRPr lang="en-GB" dirty="0"/>
            </a:p>
          </p:txBody>
        </p:sp>
      </p:grpSp>
      <p:sp>
        <p:nvSpPr>
          <p:cNvPr id="12" name="Rectangle 11">
            <a:extLst>
              <a:ext uri="{FF2B5EF4-FFF2-40B4-BE49-F238E27FC236}">
                <a16:creationId xmlns:a16="http://schemas.microsoft.com/office/drawing/2014/main" id="{B13743D1-1EFA-4027-BA73-5CE2D01A3EEE}"/>
              </a:ext>
            </a:extLst>
          </p:cNvPr>
          <p:cNvSpPr/>
          <p:nvPr/>
        </p:nvSpPr>
        <p:spPr>
          <a:xfrm>
            <a:off x="388621" y="5609793"/>
            <a:ext cx="9537257" cy="96588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1" dirty="0">
                <a:solidFill>
                  <a:srgbClr val="FF0000"/>
                </a:solidFill>
              </a:rPr>
              <a:t>NB: YOU have full responsibility for all activity on the track in every area</a:t>
            </a:r>
          </a:p>
        </p:txBody>
      </p:sp>
    </p:spTree>
    <p:extLst>
      <p:ext uri="{BB962C8B-B14F-4D97-AF65-F5344CB8AC3E}">
        <p14:creationId xmlns:p14="http://schemas.microsoft.com/office/powerpoint/2010/main" val="206591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4EF1D8D-2A3A-46D7-8275-C0DEB8959428}"/>
              </a:ext>
            </a:extLst>
          </p:cNvPr>
          <p:cNvPicPr>
            <a:picLocks noChangeAspect="1"/>
          </p:cNvPicPr>
          <p:nvPr/>
        </p:nvPicPr>
        <p:blipFill rotWithShape="1">
          <a:blip r:embed="rId2"/>
          <a:srcRect t="14675" b="1056"/>
          <a:stretch/>
        </p:blipFill>
        <p:spPr>
          <a:xfrm>
            <a:off x="-2" y="0"/>
            <a:ext cx="12192002" cy="6857990"/>
          </a:xfrm>
          <a:prstGeom prst="rect">
            <a:avLst/>
          </a:prstGeom>
        </p:spPr>
      </p:pic>
      <p:sp>
        <p:nvSpPr>
          <p:cNvPr id="12" name="Title 1">
            <a:extLst>
              <a:ext uri="{FF2B5EF4-FFF2-40B4-BE49-F238E27FC236}">
                <a16:creationId xmlns:a16="http://schemas.microsoft.com/office/drawing/2014/main" id="{4E5015EE-9141-40E5-BA0A-8F23FEC15607}"/>
              </a:ext>
            </a:extLst>
          </p:cNvPr>
          <p:cNvSpPr txBox="1">
            <a:spLocks/>
          </p:cNvSpPr>
          <p:nvPr/>
        </p:nvSpPr>
        <p:spPr>
          <a:xfrm>
            <a:off x="739775" y="430221"/>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Management team</a:t>
            </a:r>
          </a:p>
        </p:txBody>
      </p:sp>
      <p:sp>
        <p:nvSpPr>
          <p:cNvPr id="13" name="Text Placeholder 2">
            <a:extLst>
              <a:ext uri="{FF2B5EF4-FFF2-40B4-BE49-F238E27FC236}">
                <a16:creationId xmlns:a16="http://schemas.microsoft.com/office/drawing/2014/main" id="{BF79D5B2-440D-4E81-A3FA-D2D041C9F30E}"/>
              </a:ext>
            </a:extLst>
          </p:cNvPr>
          <p:cNvSpPr txBox="1">
            <a:spLocks/>
          </p:cNvSpPr>
          <p:nvPr/>
        </p:nvSpPr>
        <p:spPr>
          <a:xfrm>
            <a:off x="177800" y="1506033"/>
            <a:ext cx="5819775" cy="823912"/>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Competition Director / Meeting Manager (Rules 14/15)</a:t>
            </a:r>
          </a:p>
        </p:txBody>
      </p:sp>
      <p:sp>
        <p:nvSpPr>
          <p:cNvPr id="14" name="Content Placeholder 3">
            <a:extLst>
              <a:ext uri="{FF2B5EF4-FFF2-40B4-BE49-F238E27FC236}">
                <a16:creationId xmlns:a16="http://schemas.microsoft.com/office/drawing/2014/main" id="{CB71C110-11EB-4F01-A226-EE7296D4452F}"/>
              </a:ext>
            </a:extLst>
          </p:cNvPr>
          <p:cNvSpPr txBox="1">
            <a:spLocks/>
          </p:cNvSpPr>
          <p:nvPr/>
        </p:nvSpPr>
        <p:spPr>
          <a:xfrm>
            <a:off x="177800" y="2486052"/>
            <a:ext cx="5819775" cy="4113532"/>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300" dirty="0"/>
              <a:t>CD plans the technical organisation of a competition, ensures the plan is accomplished and resolves technical problems </a:t>
            </a:r>
          </a:p>
          <a:p>
            <a:r>
              <a:rPr lang="en-GB" sz="2300" dirty="0"/>
              <a:t>CD directs interaction between participants and is in contact with all key officials.</a:t>
            </a:r>
          </a:p>
          <a:p>
            <a:r>
              <a:rPr lang="en-GB" sz="2300" dirty="0"/>
              <a:t>MM responsible for the correct conduct of  Competition. </a:t>
            </a:r>
          </a:p>
          <a:p>
            <a:r>
              <a:rPr lang="en-GB" sz="2300" dirty="0"/>
              <a:t>The MM ensures that only authorised persons are allowed in the centre of the Field of Play.</a:t>
            </a:r>
          </a:p>
        </p:txBody>
      </p:sp>
      <p:sp>
        <p:nvSpPr>
          <p:cNvPr id="15" name="Text Placeholder 4">
            <a:extLst>
              <a:ext uri="{FF2B5EF4-FFF2-40B4-BE49-F238E27FC236}">
                <a16:creationId xmlns:a16="http://schemas.microsoft.com/office/drawing/2014/main" id="{2B7FD428-6677-4BF7-8F22-5883327999DD}"/>
              </a:ext>
            </a:extLst>
          </p:cNvPr>
          <p:cNvSpPr txBox="1">
            <a:spLocks/>
          </p:cNvSpPr>
          <p:nvPr/>
        </p:nvSpPr>
        <p:spPr>
          <a:xfrm>
            <a:off x="6207679" y="1527339"/>
            <a:ext cx="5901532" cy="814801"/>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dirty="0"/>
              <a:t>Technical Manager (Rule 16)             </a:t>
            </a:r>
            <a:r>
              <a:rPr lang="en-GB" sz="1800" dirty="0"/>
              <a:t>(this is usually a field official selected for this role)</a:t>
            </a:r>
          </a:p>
        </p:txBody>
      </p:sp>
      <p:sp>
        <p:nvSpPr>
          <p:cNvPr id="16" name="Content Placeholder 5">
            <a:extLst>
              <a:ext uri="{FF2B5EF4-FFF2-40B4-BE49-F238E27FC236}">
                <a16:creationId xmlns:a16="http://schemas.microsoft.com/office/drawing/2014/main" id="{F9011171-7989-419D-A14F-A6476AD09085}"/>
              </a:ext>
            </a:extLst>
          </p:cNvPr>
          <p:cNvSpPr txBox="1">
            <a:spLocks/>
          </p:cNvSpPr>
          <p:nvPr/>
        </p:nvSpPr>
        <p:spPr>
          <a:xfrm>
            <a:off x="6112668" y="2486051"/>
            <a:ext cx="5918200" cy="4113532"/>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300" dirty="0"/>
              <a:t>Ensures that track, runways, sectors and all equipment and implements conform to the Rules</a:t>
            </a:r>
          </a:p>
          <a:p>
            <a:r>
              <a:rPr lang="en-GB" sz="2300" dirty="0"/>
              <a:t>Responsible for placement and removal of venue equipment and implements </a:t>
            </a:r>
          </a:p>
          <a:p>
            <a:r>
              <a:rPr lang="en-GB" sz="2300" dirty="0"/>
              <a:t>Ensures the technical presentation of competition areas is in accordance with plan</a:t>
            </a:r>
          </a:p>
          <a:p>
            <a:r>
              <a:rPr lang="en-GB" sz="2300" dirty="0"/>
              <a:t>Checking and marking of personal implements permitted for the competition according to Rule 32.2 </a:t>
            </a:r>
          </a:p>
          <a:p>
            <a:r>
              <a:rPr lang="en-GB" sz="2300" dirty="0"/>
              <a:t>Certification under Rule 10.1</a:t>
            </a:r>
          </a:p>
        </p:txBody>
      </p:sp>
      <p:sp>
        <p:nvSpPr>
          <p:cNvPr id="17" name="Speech Bubble: Rectangle with Corners Rounded 16">
            <a:extLst>
              <a:ext uri="{FF2B5EF4-FFF2-40B4-BE49-F238E27FC236}">
                <a16:creationId xmlns:a16="http://schemas.microsoft.com/office/drawing/2014/main" id="{60D1A397-1044-4949-B6FD-FC2889279930}"/>
              </a:ext>
            </a:extLst>
          </p:cNvPr>
          <p:cNvSpPr/>
          <p:nvPr/>
        </p:nvSpPr>
        <p:spPr>
          <a:xfrm>
            <a:off x="8282609" y="62741"/>
            <a:ext cx="3401391" cy="1325563"/>
          </a:xfrm>
          <a:prstGeom prst="wedgeRoundRectCallout">
            <a:avLst>
              <a:gd name="adj1" fmla="val -55257"/>
              <a:gd name="adj2" fmla="val 640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NB Roles of Equipment Officer and Clerks of Course not in WA Rules</a:t>
            </a:r>
          </a:p>
        </p:txBody>
      </p:sp>
    </p:spTree>
    <p:extLst>
      <p:ext uri="{BB962C8B-B14F-4D97-AF65-F5344CB8AC3E}">
        <p14:creationId xmlns:p14="http://schemas.microsoft.com/office/powerpoint/2010/main" val="110914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E7A9A4-DD65-4DBA-BF7E-9A5E7ED83692}"/>
              </a:ext>
            </a:extLst>
          </p:cNvPr>
          <p:cNvPicPr>
            <a:picLocks noChangeAspect="1"/>
          </p:cNvPicPr>
          <p:nvPr/>
        </p:nvPicPr>
        <p:blipFill rotWithShape="1">
          <a:blip r:embed="rId2"/>
          <a:srcRect t="14675" b="1056"/>
          <a:stretch/>
        </p:blipFill>
        <p:spPr>
          <a:xfrm>
            <a:off x="-2" y="0"/>
            <a:ext cx="12192002" cy="6857990"/>
          </a:xfrm>
          <a:prstGeom prst="rect">
            <a:avLst/>
          </a:prstGeom>
        </p:spPr>
      </p:pic>
      <p:sp>
        <p:nvSpPr>
          <p:cNvPr id="4" name="Title 1">
            <a:extLst>
              <a:ext uri="{FF2B5EF4-FFF2-40B4-BE49-F238E27FC236}">
                <a16:creationId xmlns:a16="http://schemas.microsoft.com/office/drawing/2014/main" id="{D744FADB-FED7-4BA4-8E29-75098DED0CB4}"/>
              </a:ext>
            </a:extLst>
          </p:cNvPr>
          <p:cNvSpPr txBox="1">
            <a:spLocks/>
          </p:cNvSpPr>
          <p:nvPr/>
        </p:nvSpPr>
        <p:spPr>
          <a:xfrm>
            <a:off x="838200" y="1139688"/>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t>The Technical team</a:t>
            </a:r>
          </a:p>
        </p:txBody>
      </p:sp>
      <p:sp>
        <p:nvSpPr>
          <p:cNvPr id="5" name="Text Placeholder 2">
            <a:extLst>
              <a:ext uri="{FF2B5EF4-FFF2-40B4-BE49-F238E27FC236}">
                <a16:creationId xmlns:a16="http://schemas.microsoft.com/office/drawing/2014/main" id="{017F54B9-9E47-4D28-9F12-EC91877D3462}"/>
              </a:ext>
            </a:extLst>
          </p:cNvPr>
          <p:cNvSpPr txBox="1">
            <a:spLocks/>
          </p:cNvSpPr>
          <p:nvPr/>
        </p:nvSpPr>
        <p:spPr>
          <a:xfrm>
            <a:off x="839788" y="2187575"/>
            <a:ext cx="5157787"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Equipment Officer</a:t>
            </a:r>
          </a:p>
        </p:txBody>
      </p:sp>
      <p:sp>
        <p:nvSpPr>
          <p:cNvPr id="6" name="Content Placeholder 3">
            <a:extLst>
              <a:ext uri="{FF2B5EF4-FFF2-40B4-BE49-F238E27FC236}">
                <a16:creationId xmlns:a16="http://schemas.microsoft.com/office/drawing/2014/main" id="{30461396-8121-4EA8-89C0-047B3C58F503}"/>
              </a:ext>
            </a:extLst>
          </p:cNvPr>
          <p:cNvSpPr txBox="1">
            <a:spLocks/>
          </p:cNvSpPr>
          <p:nvPr/>
        </p:nvSpPr>
        <p:spPr>
          <a:xfrm>
            <a:off x="839788" y="3138486"/>
            <a:ext cx="5157787" cy="290671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Ensures all venue equipment is prepared and available</a:t>
            </a:r>
          </a:p>
          <a:p>
            <a:r>
              <a:rPr lang="en-GB" dirty="0"/>
              <a:t>Checks/marks all venue and personal implements</a:t>
            </a:r>
          </a:p>
          <a:p>
            <a:r>
              <a:rPr lang="en-GB" dirty="0"/>
              <a:t>Ensures equipment is removed, cleaned and stored after use</a:t>
            </a:r>
          </a:p>
          <a:p>
            <a:r>
              <a:rPr lang="en-GB" dirty="0"/>
              <a:t>Ensures any implement involved in a record is re-checked.</a:t>
            </a:r>
          </a:p>
        </p:txBody>
      </p:sp>
      <p:sp>
        <p:nvSpPr>
          <p:cNvPr id="7" name="Text Placeholder 4">
            <a:extLst>
              <a:ext uri="{FF2B5EF4-FFF2-40B4-BE49-F238E27FC236}">
                <a16:creationId xmlns:a16="http://schemas.microsoft.com/office/drawing/2014/main" id="{0675FCFF-996A-48BD-8954-85B0774F3450}"/>
              </a:ext>
            </a:extLst>
          </p:cNvPr>
          <p:cNvSpPr txBox="1">
            <a:spLocks/>
          </p:cNvSpPr>
          <p:nvPr/>
        </p:nvSpPr>
        <p:spPr>
          <a:xfrm>
            <a:off x="6172200" y="2187575"/>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Clerks of Course</a:t>
            </a:r>
          </a:p>
        </p:txBody>
      </p:sp>
      <p:sp>
        <p:nvSpPr>
          <p:cNvPr id="8" name="Content Placeholder 5">
            <a:extLst>
              <a:ext uri="{FF2B5EF4-FFF2-40B4-BE49-F238E27FC236}">
                <a16:creationId xmlns:a16="http://schemas.microsoft.com/office/drawing/2014/main" id="{A1165644-73F0-4E9E-97E9-58BCF19ADD66}"/>
              </a:ext>
            </a:extLst>
          </p:cNvPr>
          <p:cNvSpPr txBox="1">
            <a:spLocks/>
          </p:cNvSpPr>
          <p:nvPr/>
        </p:nvSpPr>
        <p:spPr>
          <a:xfrm>
            <a:off x="6172200" y="3138487"/>
            <a:ext cx="5892800" cy="2906712"/>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Ensure that all venue markings are in accordance with the Rules</a:t>
            </a:r>
          </a:p>
          <a:p>
            <a:r>
              <a:rPr lang="en-GB" dirty="0"/>
              <a:t>Ensure that all equipment is in a fit state (both track and field)</a:t>
            </a:r>
          </a:p>
          <a:p>
            <a:r>
              <a:rPr lang="en-GB" dirty="0"/>
              <a:t>Responsible for the placement and removal of equipment and implements </a:t>
            </a:r>
          </a:p>
          <a:p>
            <a:r>
              <a:rPr lang="en-GB" dirty="0"/>
              <a:t>Ensures track/hurdles etc correctly set</a:t>
            </a:r>
          </a:p>
        </p:txBody>
      </p:sp>
      <p:sp>
        <p:nvSpPr>
          <p:cNvPr id="9" name="Speech Bubble: Rectangle with Corners Rounded 8">
            <a:extLst>
              <a:ext uri="{FF2B5EF4-FFF2-40B4-BE49-F238E27FC236}">
                <a16:creationId xmlns:a16="http://schemas.microsoft.com/office/drawing/2014/main" id="{ACB52C17-6683-4E13-8DB4-CD76EF1FE614}"/>
              </a:ext>
            </a:extLst>
          </p:cNvPr>
          <p:cNvSpPr/>
          <p:nvPr/>
        </p:nvSpPr>
        <p:spPr>
          <a:xfrm>
            <a:off x="9512300" y="304800"/>
            <a:ext cx="2159000" cy="1447800"/>
          </a:xfrm>
          <a:prstGeom prst="wedgeRoundRectCallout">
            <a:avLst>
              <a:gd name="adj1" fmla="val -63828"/>
              <a:gd name="adj2" fmla="val 680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UKA Supplementary document being updated</a:t>
            </a:r>
          </a:p>
        </p:txBody>
      </p:sp>
    </p:spTree>
    <p:extLst>
      <p:ext uri="{BB962C8B-B14F-4D97-AF65-F5344CB8AC3E}">
        <p14:creationId xmlns:p14="http://schemas.microsoft.com/office/powerpoint/2010/main" val="210551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97E6D4-FF21-4555-87DC-95BF401C3F2D}"/>
              </a:ext>
            </a:extLst>
          </p:cNvPr>
          <p:cNvPicPr>
            <a:picLocks noChangeAspect="1"/>
          </p:cNvPicPr>
          <p:nvPr/>
        </p:nvPicPr>
        <p:blipFill rotWithShape="1">
          <a:blip r:embed="rId2"/>
          <a:srcRect t="14675" b="1056"/>
          <a:stretch/>
        </p:blipFill>
        <p:spPr>
          <a:xfrm>
            <a:off x="-2" y="0"/>
            <a:ext cx="12192002" cy="6857990"/>
          </a:xfrm>
          <a:prstGeom prst="rect">
            <a:avLst/>
          </a:prstGeom>
        </p:spPr>
      </p:pic>
      <p:sp>
        <p:nvSpPr>
          <p:cNvPr id="4" name="Title 1">
            <a:extLst>
              <a:ext uri="{FF2B5EF4-FFF2-40B4-BE49-F238E27FC236}">
                <a16:creationId xmlns:a16="http://schemas.microsoft.com/office/drawing/2014/main" id="{709CD470-6E41-4CF5-BC2D-2E7F68A9B50F}"/>
              </a:ext>
            </a:extLst>
          </p:cNvPr>
          <p:cNvSpPr txBox="1">
            <a:spLocks/>
          </p:cNvSpPr>
          <p:nvPr/>
        </p:nvSpPr>
        <p:spPr>
          <a:xfrm>
            <a:off x="838200" y="1139271"/>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4000" dirty="0"/>
          </a:p>
          <a:p>
            <a:r>
              <a:rPr lang="en-GB" sz="4000" dirty="0"/>
              <a:t>Track Ref Accountability</a:t>
            </a:r>
          </a:p>
        </p:txBody>
      </p:sp>
      <p:sp>
        <p:nvSpPr>
          <p:cNvPr id="5" name="Content Placeholder 2">
            <a:extLst>
              <a:ext uri="{FF2B5EF4-FFF2-40B4-BE49-F238E27FC236}">
                <a16:creationId xmlns:a16="http://schemas.microsoft.com/office/drawing/2014/main" id="{5F21E16B-6B6D-4C91-9751-0A8DD74BE0CD}"/>
              </a:ext>
            </a:extLst>
          </p:cNvPr>
          <p:cNvSpPr txBox="1">
            <a:spLocks/>
          </p:cNvSpPr>
          <p:nvPr/>
        </p:nvSpPr>
        <p:spPr>
          <a:xfrm>
            <a:off x="838200" y="2464833"/>
            <a:ext cx="10642600" cy="37121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To athletes – provide a fair competition, according to the Rules</a:t>
            </a:r>
          </a:p>
          <a:p>
            <a:r>
              <a:rPr lang="en-GB" dirty="0"/>
              <a:t>To officials – allocate a balance of duties, within their capabilities, some stretch</a:t>
            </a:r>
          </a:p>
          <a:p>
            <a:r>
              <a:rPr lang="en-GB" dirty="0"/>
              <a:t>To management – deliver the event according to plan</a:t>
            </a:r>
          </a:p>
          <a:p>
            <a:r>
              <a:rPr lang="en-GB" dirty="0"/>
              <a:t>To spectators – Good competition with no undue delays</a:t>
            </a:r>
          </a:p>
          <a:p>
            <a:r>
              <a:rPr lang="en-GB" dirty="0"/>
              <a:t>TO ALL – A SAFE, ENJOYABLE, WORTHWHILE EVENT </a:t>
            </a:r>
          </a:p>
        </p:txBody>
      </p:sp>
    </p:spTree>
    <p:extLst>
      <p:ext uri="{BB962C8B-B14F-4D97-AF65-F5344CB8AC3E}">
        <p14:creationId xmlns:p14="http://schemas.microsoft.com/office/powerpoint/2010/main" val="160890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6A15A-F70A-4162-95AB-C81542845F39}"/>
              </a:ext>
            </a:extLst>
          </p:cNvPr>
          <p:cNvPicPr>
            <a:picLocks noChangeAspect="1"/>
          </p:cNvPicPr>
          <p:nvPr/>
        </p:nvPicPr>
        <p:blipFill rotWithShape="1">
          <a:blip r:embed="rId2"/>
          <a:srcRect t="14675" b="1056"/>
          <a:stretch/>
        </p:blipFill>
        <p:spPr>
          <a:xfrm>
            <a:off x="-2" y="0"/>
            <a:ext cx="12192002" cy="6857990"/>
          </a:xfrm>
          <a:prstGeom prst="rect">
            <a:avLst/>
          </a:prstGeom>
        </p:spPr>
      </p:pic>
      <p:sp>
        <p:nvSpPr>
          <p:cNvPr id="5" name="TextBox 4">
            <a:extLst>
              <a:ext uri="{FF2B5EF4-FFF2-40B4-BE49-F238E27FC236}">
                <a16:creationId xmlns:a16="http://schemas.microsoft.com/office/drawing/2014/main" id="{CA2C8328-A285-4C12-A0F2-C5A21FA565EB}"/>
              </a:ext>
            </a:extLst>
          </p:cNvPr>
          <p:cNvSpPr txBox="1"/>
          <p:nvPr/>
        </p:nvSpPr>
        <p:spPr>
          <a:xfrm>
            <a:off x="218297" y="1738452"/>
            <a:ext cx="4862059" cy="2492990"/>
          </a:xfrm>
          <a:prstGeom prst="rect">
            <a:avLst/>
          </a:prstGeom>
          <a:noFill/>
          <a:ln>
            <a:noFill/>
          </a:ln>
        </p:spPr>
        <p:txBody>
          <a:bodyPr wrap="square" rtlCol="0">
            <a:spAutoFit/>
          </a:bodyPr>
          <a:lstStyle/>
          <a:p>
            <a:endParaRPr lang="en-GB" dirty="0"/>
          </a:p>
          <a:p>
            <a:endParaRPr lang="en-GB" dirty="0"/>
          </a:p>
          <a:p>
            <a:r>
              <a:rPr lang="en-GB" sz="4000" b="1" dirty="0">
                <a:latin typeface="Arial" panose="020B0604020202020204" pitchFamily="34" charset="0"/>
                <a:cs typeface="Arial" panose="020B0604020202020204" pitchFamily="34" charset="0"/>
              </a:rPr>
              <a:t>The model – National </a:t>
            </a:r>
            <a:br>
              <a:rPr lang="en-GB" sz="4000" b="1" dirty="0">
                <a:latin typeface="Arial" panose="020B0604020202020204" pitchFamily="34" charset="0"/>
                <a:cs typeface="Arial" panose="020B0604020202020204" pitchFamily="34" charset="0"/>
              </a:rPr>
            </a:br>
            <a:r>
              <a:rPr lang="en-GB" sz="4000" b="1" dirty="0">
                <a:latin typeface="Arial" panose="020B0604020202020204" pitchFamily="34" charset="0"/>
                <a:cs typeface="Arial" panose="020B0604020202020204" pitchFamily="34" charset="0"/>
              </a:rPr>
              <a:t>and Regional Level</a:t>
            </a:r>
          </a:p>
        </p:txBody>
      </p:sp>
      <p:sp>
        <p:nvSpPr>
          <p:cNvPr id="7" name="Rectangle 6">
            <a:extLst>
              <a:ext uri="{FF2B5EF4-FFF2-40B4-BE49-F238E27FC236}">
                <a16:creationId xmlns:a16="http://schemas.microsoft.com/office/drawing/2014/main" id="{D378FD86-A843-47C2-80D6-7B73B8D940EB}"/>
              </a:ext>
            </a:extLst>
          </p:cNvPr>
          <p:cNvSpPr/>
          <p:nvPr/>
        </p:nvSpPr>
        <p:spPr>
          <a:xfrm>
            <a:off x="6506877" y="1574800"/>
            <a:ext cx="2084258" cy="74222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Comp Director</a:t>
            </a:r>
          </a:p>
        </p:txBody>
      </p:sp>
      <p:sp>
        <p:nvSpPr>
          <p:cNvPr id="9" name="Rectangle 8">
            <a:extLst>
              <a:ext uri="{FF2B5EF4-FFF2-40B4-BE49-F238E27FC236}">
                <a16:creationId xmlns:a16="http://schemas.microsoft.com/office/drawing/2014/main" id="{471F2775-4BBF-4760-AB72-FFC452BD31CF}"/>
              </a:ext>
            </a:extLst>
          </p:cNvPr>
          <p:cNvSpPr/>
          <p:nvPr/>
        </p:nvSpPr>
        <p:spPr>
          <a:xfrm>
            <a:off x="7637177" y="4698532"/>
            <a:ext cx="2084258" cy="74222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Clerks of Course</a:t>
            </a:r>
          </a:p>
        </p:txBody>
      </p:sp>
      <p:sp>
        <p:nvSpPr>
          <p:cNvPr id="11" name="Rectangle 10">
            <a:extLst>
              <a:ext uri="{FF2B5EF4-FFF2-40B4-BE49-F238E27FC236}">
                <a16:creationId xmlns:a16="http://schemas.microsoft.com/office/drawing/2014/main" id="{96A5C9A8-B74D-45D7-890E-64882321E66B}"/>
              </a:ext>
            </a:extLst>
          </p:cNvPr>
          <p:cNvSpPr/>
          <p:nvPr/>
        </p:nvSpPr>
        <p:spPr>
          <a:xfrm>
            <a:off x="7662476" y="3860332"/>
            <a:ext cx="2084258" cy="74222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Equip Officer</a:t>
            </a:r>
          </a:p>
        </p:txBody>
      </p:sp>
      <p:sp>
        <p:nvSpPr>
          <p:cNvPr id="13" name="Rectangle 12">
            <a:extLst>
              <a:ext uri="{FF2B5EF4-FFF2-40B4-BE49-F238E27FC236}">
                <a16:creationId xmlns:a16="http://schemas.microsoft.com/office/drawing/2014/main" id="{BEEA87C7-65AC-4B9F-80EF-E25EF30894AB}"/>
              </a:ext>
            </a:extLst>
          </p:cNvPr>
          <p:cNvSpPr/>
          <p:nvPr/>
        </p:nvSpPr>
        <p:spPr>
          <a:xfrm>
            <a:off x="5443251" y="2906334"/>
            <a:ext cx="2084258" cy="74222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Field Ref</a:t>
            </a:r>
          </a:p>
        </p:txBody>
      </p:sp>
      <p:sp>
        <p:nvSpPr>
          <p:cNvPr id="15" name="Rectangle 14">
            <a:extLst>
              <a:ext uri="{FF2B5EF4-FFF2-40B4-BE49-F238E27FC236}">
                <a16:creationId xmlns:a16="http://schemas.microsoft.com/office/drawing/2014/main" id="{ADEF668D-DF4E-42A6-84B4-FE9E7463E217}"/>
              </a:ext>
            </a:extLst>
          </p:cNvPr>
          <p:cNvSpPr/>
          <p:nvPr/>
        </p:nvSpPr>
        <p:spPr>
          <a:xfrm>
            <a:off x="9889445" y="2906334"/>
            <a:ext cx="2084258" cy="74222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Track Ref</a:t>
            </a:r>
          </a:p>
        </p:txBody>
      </p:sp>
      <p:sp>
        <p:nvSpPr>
          <p:cNvPr id="17" name="Rectangle 16">
            <a:extLst>
              <a:ext uri="{FF2B5EF4-FFF2-40B4-BE49-F238E27FC236}">
                <a16:creationId xmlns:a16="http://schemas.microsoft.com/office/drawing/2014/main" id="{59479564-764F-4518-826E-D4295FC9EF0C}"/>
              </a:ext>
            </a:extLst>
          </p:cNvPr>
          <p:cNvSpPr/>
          <p:nvPr/>
        </p:nvSpPr>
        <p:spPr>
          <a:xfrm>
            <a:off x="7648419" y="2906334"/>
            <a:ext cx="2084258" cy="74222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Tech Mgr</a:t>
            </a:r>
          </a:p>
        </p:txBody>
      </p:sp>
      <p:sp>
        <p:nvSpPr>
          <p:cNvPr id="19" name="Rectangle 18">
            <a:extLst>
              <a:ext uri="{FF2B5EF4-FFF2-40B4-BE49-F238E27FC236}">
                <a16:creationId xmlns:a16="http://schemas.microsoft.com/office/drawing/2014/main" id="{FC927A21-5F63-4D9B-A474-B08447645DD2}"/>
              </a:ext>
            </a:extLst>
          </p:cNvPr>
          <p:cNvSpPr/>
          <p:nvPr/>
        </p:nvSpPr>
        <p:spPr>
          <a:xfrm>
            <a:off x="9889445" y="3871534"/>
            <a:ext cx="2084258" cy="74222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Track Judges</a:t>
            </a:r>
          </a:p>
        </p:txBody>
      </p:sp>
      <p:sp>
        <p:nvSpPr>
          <p:cNvPr id="21" name="Rectangle 20">
            <a:extLst>
              <a:ext uri="{FF2B5EF4-FFF2-40B4-BE49-F238E27FC236}">
                <a16:creationId xmlns:a16="http://schemas.microsoft.com/office/drawing/2014/main" id="{9BF6296C-9721-4668-B698-7E2879A9C62F}"/>
              </a:ext>
            </a:extLst>
          </p:cNvPr>
          <p:cNvSpPr/>
          <p:nvPr/>
        </p:nvSpPr>
        <p:spPr>
          <a:xfrm>
            <a:off x="5471364" y="3882288"/>
            <a:ext cx="2084258" cy="74222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Field Judges</a:t>
            </a:r>
          </a:p>
        </p:txBody>
      </p:sp>
      <p:sp>
        <p:nvSpPr>
          <p:cNvPr id="23" name="Speech Bubble: Rectangle with Corners Rounded 22">
            <a:extLst>
              <a:ext uri="{FF2B5EF4-FFF2-40B4-BE49-F238E27FC236}">
                <a16:creationId xmlns:a16="http://schemas.microsoft.com/office/drawing/2014/main" id="{90442562-B18A-4DA1-81A2-FBF7667E2983}"/>
              </a:ext>
            </a:extLst>
          </p:cNvPr>
          <p:cNvSpPr/>
          <p:nvPr/>
        </p:nvSpPr>
        <p:spPr>
          <a:xfrm>
            <a:off x="1938533" y="219001"/>
            <a:ext cx="3030819" cy="1594384"/>
          </a:xfrm>
          <a:prstGeom prst="wedgeRoundRectCallout">
            <a:avLst>
              <a:gd name="adj1" fmla="val 93884"/>
              <a:gd name="adj2" fmla="val 97994"/>
              <a:gd name="adj3" fmla="val 1666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Other roles (Start team, Timekeepers, PF, Call Room, seeding, jury etc) omitted for clarity</a:t>
            </a:r>
          </a:p>
        </p:txBody>
      </p:sp>
      <p:sp>
        <p:nvSpPr>
          <p:cNvPr id="25" name="Rectangle 24">
            <a:extLst>
              <a:ext uri="{FF2B5EF4-FFF2-40B4-BE49-F238E27FC236}">
                <a16:creationId xmlns:a16="http://schemas.microsoft.com/office/drawing/2014/main" id="{B151EB7A-A156-40BB-84A3-ECB119379F9C}"/>
              </a:ext>
            </a:extLst>
          </p:cNvPr>
          <p:cNvSpPr/>
          <p:nvPr/>
        </p:nvSpPr>
        <p:spPr>
          <a:xfrm>
            <a:off x="8703977" y="1574800"/>
            <a:ext cx="2084258" cy="74222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Mtng Manager</a:t>
            </a:r>
          </a:p>
        </p:txBody>
      </p:sp>
    </p:spTree>
    <p:extLst>
      <p:ext uri="{BB962C8B-B14F-4D97-AF65-F5344CB8AC3E}">
        <p14:creationId xmlns:p14="http://schemas.microsoft.com/office/powerpoint/2010/main" val="161665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57DFC1-1522-44AB-B211-25E384E21458}"/>
              </a:ext>
            </a:extLst>
          </p:cNvPr>
          <p:cNvPicPr>
            <a:picLocks noChangeAspect="1"/>
          </p:cNvPicPr>
          <p:nvPr/>
        </p:nvPicPr>
        <p:blipFill rotWithShape="1">
          <a:blip r:embed="rId2"/>
          <a:srcRect t="14675" b="1056"/>
          <a:stretch/>
        </p:blipFill>
        <p:spPr>
          <a:xfrm>
            <a:off x="-2" y="0"/>
            <a:ext cx="12192002" cy="6857990"/>
          </a:xfrm>
          <a:prstGeom prst="rect">
            <a:avLst/>
          </a:prstGeom>
        </p:spPr>
      </p:pic>
      <p:sp>
        <p:nvSpPr>
          <p:cNvPr id="5" name="TextBox 4">
            <a:extLst>
              <a:ext uri="{FF2B5EF4-FFF2-40B4-BE49-F238E27FC236}">
                <a16:creationId xmlns:a16="http://schemas.microsoft.com/office/drawing/2014/main" id="{EAC80A0D-5CFB-4D6C-A41E-666D09EC0516}"/>
              </a:ext>
            </a:extLst>
          </p:cNvPr>
          <p:cNvSpPr txBox="1"/>
          <p:nvPr/>
        </p:nvSpPr>
        <p:spPr>
          <a:xfrm>
            <a:off x="758946" y="838442"/>
            <a:ext cx="10670960" cy="1261884"/>
          </a:xfrm>
          <a:prstGeom prst="rect">
            <a:avLst/>
          </a:prstGeom>
          <a:noFill/>
          <a:ln>
            <a:noFill/>
          </a:ln>
        </p:spPr>
        <p:txBody>
          <a:bodyPr wrap="square" rtlCol="0">
            <a:spAutoFit/>
          </a:bodyPr>
          <a:lstStyle/>
          <a:p>
            <a:endParaRPr lang="en-GB" dirty="0"/>
          </a:p>
          <a:p>
            <a:endParaRPr lang="en-GB" dirty="0"/>
          </a:p>
          <a:p>
            <a:r>
              <a:rPr lang="en-GB" sz="4000" b="1" dirty="0">
                <a:latin typeface="Arial" panose="020B0604020202020204" pitchFamily="34" charset="0"/>
                <a:cs typeface="Arial" panose="020B0604020202020204" pitchFamily="34" charset="0"/>
              </a:rPr>
              <a:t>The reality – Local and County Level</a:t>
            </a:r>
          </a:p>
        </p:txBody>
      </p:sp>
      <p:sp>
        <p:nvSpPr>
          <p:cNvPr id="7" name="Rectangle 6">
            <a:extLst>
              <a:ext uri="{FF2B5EF4-FFF2-40B4-BE49-F238E27FC236}">
                <a16:creationId xmlns:a16="http://schemas.microsoft.com/office/drawing/2014/main" id="{F3324CE9-1061-4F33-AF56-C244600B9BD4}"/>
              </a:ext>
            </a:extLst>
          </p:cNvPr>
          <p:cNvSpPr/>
          <p:nvPr/>
        </p:nvSpPr>
        <p:spPr>
          <a:xfrm>
            <a:off x="5052297" y="2548955"/>
            <a:ext cx="2084258" cy="742221"/>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Meeting Manager</a:t>
            </a:r>
          </a:p>
        </p:txBody>
      </p:sp>
      <p:sp>
        <p:nvSpPr>
          <p:cNvPr id="9" name="Rectangle 8">
            <a:extLst>
              <a:ext uri="{FF2B5EF4-FFF2-40B4-BE49-F238E27FC236}">
                <a16:creationId xmlns:a16="http://schemas.microsoft.com/office/drawing/2014/main" id="{2443C63D-F7D1-486C-8FBC-7E8F719D4194}"/>
              </a:ext>
            </a:extLst>
          </p:cNvPr>
          <p:cNvSpPr/>
          <p:nvPr/>
        </p:nvSpPr>
        <p:spPr>
          <a:xfrm>
            <a:off x="3732436" y="3626489"/>
            <a:ext cx="2084258" cy="742221"/>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Field Ref</a:t>
            </a:r>
          </a:p>
        </p:txBody>
      </p:sp>
      <p:sp>
        <p:nvSpPr>
          <p:cNvPr id="11" name="Rectangle 10">
            <a:extLst>
              <a:ext uri="{FF2B5EF4-FFF2-40B4-BE49-F238E27FC236}">
                <a16:creationId xmlns:a16="http://schemas.microsoft.com/office/drawing/2014/main" id="{844CC254-E204-4E60-AB6B-F1BC60FAB92E}"/>
              </a:ext>
            </a:extLst>
          </p:cNvPr>
          <p:cNvSpPr/>
          <p:nvPr/>
        </p:nvSpPr>
        <p:spPr>
          <a:xfrm>
            <a:off x="6559742" y="3626489"/>
            <a:ext cx="2084258" cy="742221"/>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Track Ref</a:t>
            </a:r>
          </a:p>
        </p:txBody>
      </p:sp>
      <p:sp>
        <p:nvSpPr>
          <p:cNvPr id="13" name="Rectangle 12">
            <a:extLst>
              <a:ext uri="{FF2B5EF4-FFF2-40B4-BE49-F238E27FC236}">
                <a16:creationId xmlns:a16="http://schemas.microsoft.com/office/drawing/2014/main" id="{5C2D3D1B-76F8-4182-A4AF-5E5D39067368}"/>
              </a:ext>
            </a:extLst>
          </p:cNvPr>
          <p:cNvSpPr/>
          <p:nvPr/>
        </p:nvSpPr>
        <p:spPr>
          <a:xfrm>
            <a:off x="6559742" y="4591689"/>
            <a:ext cx="2084258" cy="742221"/>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Track Judges</a:t>
            </a:r>
          </a:p>
        </p:txBody>
      </p:sp>
      <p:sp>
        <p:nvSpPr>
          <p:cNvPr id="15" name="Rectangle 14">
            <a:extLst>
              <a:ext uri="{FF2B5EF4-FFF2-40B4-BE49-F238E27FC236}">
                <a16:creationId xmlns:a16="http://schemas.microsoft.com/office/drawing/2014/main" id="{9BC5BAEC-C150-48E8-AB55-29888A9B5967}"/>
              </a:ext>
            </a:extLst>
          </p:cNvPr>
          <p:cNvSpPr/>
          <p:nvPr/>
        </p:nvSpPr>
        <p:spPr>
          <a:xfrm>
            <a:off x="3760549" y="4602443"/>
            <a:ext cx="2084258" cy="742221"/>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Field Judges</a:t>
            </a:r>
          </a:p>
        </p:txBody>
      </p:sp>
      <p:sp>
        <p:nvSpPr>
          <p:cNvPr id="17" name="Speech Bubble: Rectangle with Corners Rounded 16">
            <a:extLst>
              <a:ext uri="{FF2B5EF4-FFF2-40B4-BE49-F238E27FC236}">
                <a16:creationId xmlns:a16="http://schemas.microsoft.com/office/drawing/2014/main" id="{94A0B30A-8E4B-4F91-B633-2C1337A1AD3E}"/>
              </a:ext>
            </a:extLst>
          </p:cNvPr>
          <p:cNvSpPr/>
          <p:nvPr/>
        </p:nvSpPr>
        <p:spPr>
          <a:xfrm>
            <a:off x="928653" y="3819238"/>
            <a:ext cx="2159000" cy="975954"/>
          </a:xfrm>
          <a:prstGeom prst="wedgeRoundRectCallout">
            <a:avLst>
              <a:gd name="adj1" fmla="val 74575"/>
              <a:gd name="adj2" fmla="val -48656"/>
              <a:gd name="adj3" fmla="val 16667"/>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Often also TM, </a:t>
            </a:r>
            <a:br>
              <a:rPr lang="en-GB" sz="2000" dirty="0">
                <a:solidFill>
                  <a:schemeClr val="tx1"/>
                </a:solidFill>
              </a:rPr>
            </a:br>
            <a:r>
              <a:rPr lang="en-GB" sz="2000" dirty="0">
                <a:solidFill>
                  <a:schemeClr val="tx1"/>
                </a:solidFill>
              </a:rPr>
              <a:t>EO and CofC</a:t>
            </a:r>
          </a:p>
        </p:txBody>
      </p:sp>
      <p:sp>
        <p:nvSpPr>
          <p:cNvPr id="19" name="Speech Bubble: Rectangle with Corners Rounded 18">
            <a:extLst>
              <a:ext uri="{FF2B5EF4-FFF2-40B4-BE49-F238E27FC236}">
                <a16:creationId xmlns:a16="http://schemas.microsoft.com/office/drawing/2014/main" id="{46654BFD-AC70-4B19-9B27-B25903813416}"/>
              </a:ext>
            </a:extLst>
          </p:cNvPr>
          <p:cNvSpPr/>
          <p:nvPr/>
        </p:nvSpPr>
        <p:spPr>
          <a:xfrm>
            <a:off x="9549132" y="3311645"/>
            <a:ext cx="2159000" cy="975954"/>
          </a:xfrm>
          <a:prstGeom prst="wedgeRoundRectCallout">
            <a:avLst>
              <a:gd name="adj1" fmla="val -81947"/>
              <a:gd name="adj2" fmla="val 28742"/>
              <a:gd name="adj3" fmla="val 16667"/>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Often also CofC</a:t>
            </a:r>
          </a:p>
        </p:txBody>
      </p:sp>
    </p:spTree>
    <p:extLst>
      <p:ext uri="{BB962C8B-B14F-4D97-AF65-F5344CB8AC3E}">
        <p14:creationId xmlns:p14="http://schemas.microsoft.com/office/powerpoint/2010/main" val="124121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204C12-7CCE-43A4-952F-28DA5AD49D9D}"/>
              </a:ext>
            </a:extLst>
          </p:cNvPr>
          <p:cNvPicPr>
            <a:picLocks noChangeAspect="1"/>
          </p:cNvPicPr>
          <p:nvPr/>
        </p:nvPicPr>
        <p:blipFill rotWithShape="1">
          <a:blip r:embed="rId2"/>
          <a:srcRect t="14675" b="1056"/>
          <a:stretch/>
        </p:blipFill>
        <p:spPr>
          <a:xfrm>
            <a:off x="-2" y="0"/>
            <a:ext cx="12192002" cy="6857990"/>
          </a:xfrm>
          <a:prstGeom prst="rect">
            <a:avLst/>
          </a:prstGeom>
        </p:spPr>
      </p:pic>
      <p:sp>
        <p:nvSpPr>
          <p:cNvPr id="5" name="TextBox 4">
            <a:extLst>
              <a:ext uri="{FF2B5EF4-FFF2-40B4-BE49-F238E27FC236}">
                <a16:creationId xmlns:a16="http://schemas.microsoft.com/office/drawing/2014/main" id="{038AB846-FED0-4D53-B55B-7B490BADE110}"/>
              </a:ext>
            </a:extLst>
          </p:cNvPr>
          <p:cNvSpPr txBox="1"/>
          <p:nvPr/>
        </p:nvSpPr>
        <p:spPr>
          <a:xfrm>
            <a:off x="200413" y="1827957"/>
            <a:ext cx="10670960" cy="1877437"/>
          </a:xfrm>
          <a:prstGeom prst="rect">
            <a:avLst/>
          </a:prstGeom>
          <a:noFill/>
        </p:spPr>
        <p:txBody>
          <a:bodyPr wrap="square" rtlCol="0">
            <a:spAutoFit/>
          </a:bodyPr>
          <a:lstStyle/>
          <a:p>
            <a:endParaRPr lang="en-GB" dirty="0">
              <a:solidFill>
                <a:srgbClr val="002060"/>
              </a:solidFill>
            </a:endParaRPr>
          </a:p>
          <a:p>
            <a:endParaRPr lang="en-GB" dirty="0">
              <a:solidFill>
                <a:srgbClr val="002060"/>
              </a:solidFill>
            </a:endParaRPr>
          </a:p>
          <a:p>
            <a:r>
              <a:rPr lang="en-GB" sz="4000" b="1" dirty="0">
                <a:solidFill>
                  <a:srgbClr val="002060"/>
                </a:solidFill>
                <a:latin typeface="Arial" panose="020B0604020202020204" pitchFamily="34" charset="0"/>
                <a:cs typeface="Arial" panose="020B0604020202020204" pitchFamily="34" charset="0"/>
              </a:rPr>
              <a:t>Tasks – Before, during and </a:t>
            </a:r>
            <a:br>
              <a:rPr lang="en-GB" sz="4000" b="1" dirty="0">
                <a:solidFill>
                  <a:srgbClr val="002060"/>
                </a:solidFill>
                <a:latin typeface="Arial" panose="020B0604020202020204" pitchFamily="34" charset="0"/>
                <a:cs typeface="Arial" panose="020B0604020202020204" pitchFamily="34" charset="0"/>
              </a:rPr>
            </a:br>
            <a:r>
              <a:rPr lang="en-GB" sz="4000" b="1" dirty="0">
                <a:solidFill>
                  <a:srgbClr val="002060"/>
                </a:solidFill>
                <a:latin typeface="Arial" panose="020B0604020202020204" pitchFamily="34" charset="0"/>
                <a:cs typeface="Arial" panose="020B0604020202020204" pitchFamily="34" charset="0"/>
              </a:rPr>
              <a:t>after the meeting</a:t>
            </a:r>
          </a:p>
        </p:txBody>
      </p:sp>
    </p:spTree>
    <p:extLst>
      <p:ext uri="{BB962C8B-B14F-4D97-AF65-F5344CB8AC3E}">
        <p14:creationId xmlns:p14="http://schemas.microsoft.com/office/powerpoint/2010/main" val="417811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FF364E-632E-4BA3-AFD9-DA4D3BBDACBA}"/>
              </a:ext>
            </a:extLst>
          </p:cNvPr>
          <p:cNvPicPr>
            <a:picLocks noChangeAspect="1"/>
          </p:cNvPicPr>
          <p:nvPr/>
        </p:nvPicPr>
        <p:blipFill rotWithShape="1">
          <a:blip r:embed="rId2"/>
          <a:srcRect t="14675" b="1056"/>
          <a:stretch/>
        </p:blipFill>
        <p:spPr>
          <a:xfrm>
            <a:off x="-2" y="0"/>
            <a:ext cx="12192002" cy="6857990"/>
          </a:xfrm>
          <a:prstGeom prst="rect">
            <a:avLst/>
          </a:prstGeom>
        </p:spPr>
      </p:pic>
      <p:sp>
        <p:nvSpPr>
          <p:cNvPr id="4" name="Title 1">
            <a:extLst>
              <a:ext uri="{FF2B5EF4-FFF2-40B4-BE49-F238E27FC236}">
                <a16:creationId xmlns:a16="http://schemas.microsoft.com/office/drawing/2014/main" id="{E5DBE7EB-24A3-440A-A7E4-A538F03FBF4E}"/>
              </a:ext>
            </a:extLst>
          </p:cNvPr>
          <p:cNvSpPr txBox="1">
            <a:spLocks/>
          </p:cNvSpPr>
          <p:nvPr/>
        </p:nvSpPr>
        <p:spPr>
          <a:xfrm>
            <a:off x="1967948" y="482888"/>
            <a:ext cx="4459357" cy="7694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2060"/>
                </a:solidFill>
              </a:rPr>
              <a:t>Tasks – Prior to the day</a:t>
            </a:r>
            <a:br>
              <a:rPr lang="en-GB" b="1" dirty="0">
                <a:solidFill>
                  <a:srgbClr val="002060"/>
                </a:solidFill>
              </a:rPr>
            </a:br>
            <a:endParaRPr lang="en-GB" dirty="0">
              <a:solidFill>
                <a:srgbClr val="002060"/>
              </a:solidFill>
            </a:endParaRPr>
          </a:p>
        </p:txBody>
      </p:sp>
      <p:sp>
        <p:nvSpPr>
          <p:cNvPr id="5" name="Content Placeholder 2">
            <a:extLst>
              <a:ext uri="{FF2B5EF4-FFF2-40B4-BE49-F238E27FC236}">
                <a16:creationId xmlns:a16="http://schemas.microsoft.com/office/drawing/2014/main" id="{CCBAFDD0-EF18-4F60-A729-2B0F25B582A3}"/>
              </a:ext>
            </a:extLst>
          </p:cNvPr>
          <p:cNvSpPr txBox="1">
            <a:spLocks/>
          </p:cNvSpPr>
          <p:nvPr/>
        </p:nvSpPr>
        <p:spPr>
          <a:xfrm>
            <a:off x="427382" y="1079981"/>
            <a:ext cx="6450496" cy="45256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Recruit officials</a:t>
            </a:r>
          </a:p>
          <a:p>
            <a:r>
              <a:rPr lang="en-GB" dirty="0"/>
              <a:t>Liaise with MM re timetable</a:t>
            </a:r>
          </a:p>
          <a:p>
            <a:r>
              <a:rPr lang="en-GB" dirty="0"/>
              <a:t>Create officials’ duty sheet*</a:t>
            </a:r>
          </a:p>
          <a:p>
            <a:r>
              <a:rPr lang="en-GB" dirty="0"/>
              <a:t>Create signing-in sheet</a:t>
            </a:r>
          </a:p>
          <a:p>
            <a:r>
              <a:rPr lang="en-GB" dirty="0"/>
              <a:t>Prepare other documentation for officials (infringement forms/flashcards etc)</a:t>
            </a:r>
          </a:p>
          <a:p>
            <a:r>
              <a:rPr lang="en-GB" dirty="0"/>
              <a:t>Check all equipment that you will need for the programme*</a:t>
            </a:r>
          </a:p>
          <a:p>
            <a:r>
              <a:rPr lang="en-GB" dirty="0"/>
              <a:t>Create script for announcer</a:t>
            </a:r>
          </a:p>
          <a:p>
            <a:pPr marL="0" indent="0">
              <a:buNone/>
            </a:pPr>
            <a:endParaRPr lang="en-GB" dirty="0"/>
          </a:p>
        </p:txBody>
      </p:sp>
      <p:sp>
        <p:nvSpPr>
          <p:cNvPr id="9" name="TextBox 8">
            <a:extLst>
              <a:ext uri="{FF2B5EF4-FFF2-40B4-BE49-F238E27FC236}">
                <a16:creationId xmlns:a16="http://schemas.microsoft.com/office/drawing/2014/main" id="{AB1A5609-D468-403A-8877-315A1A28D208}"/>
              </a:ext>
            </a:extLst>
          </p:cNvPr>
          <p:cNvSpPr txBox="1"/>
          <p:nvPr/>
        </p:nvSpPr>
        <p:spPr>
          <a:xfrm>
            <a:off x="145774" y="5756873"/>
            <a:ext cx="6042991" cy="769441"/>
          </a:xfrm>
          <a:prstGeom prst="rect">
            <a:avLst/>
          </a:prstGeom>
          <a:noFill/>
        </p:spPr>
        <p:txBody>
          <a:bodyPr wrap="square" rtlCol="0">
            <a:spAutoFit/>
          </a:bodyPr>
          <a:lstStyle/>
          <a:p>
            <a:r>
              <a:rPr lang="en-GB" sz="2200" dirty="0"/>
              <a:t>NB: Some of this information may be available on a league website or already prepared by the CD/MM</a:t>
            </a:r>
          </a:p>
        </p:txBody>
      </p:sp>
      <p:pic>
        <p:nvPicPr>
          <p:cNvPr id="8" name="Picture 7">
            <a:extLst>
              <a:ext uri="{FF2B5EF4-FFF2-40B4-BE49-F238E27FC236}">
                <a16:creationId xmlns:a16="http://schemas.microsoft.com/office/drawing/2014/main" id="{E60E5ED5-04FC-44EA-B628-86D16874D5A7}"/>
              </a:ext>
            </a:extLst>
          </p:cNvPr>
          <p:cNvPicPr>
            <a:picLocks noChangeAspect="1"/>
          </p:cNvPicPr>
          <p:nvPr/>
        </p:nvPicPr>
        <p:blipFill rotWithShape="1">
          <a:blip r:embed="rId3"/>
          <a:srcRect l="37065" t="14861" r="17500" b="13605"/>
          <a:stretch/>
        </p:blipFill>
        <p:spPr>
          <a:xfrm>
            <a:off x="4399722" y="-39401"/>
            <a:ext cx="7792279" cy="6897474"/>
          </a:xfrm>
          <a:prstGeom prst="rect">
            <a:avLst/>
          </a:prstGeom>
        </p:spPr>
      </p:pic>
      <p:pic>
        <p:nvPicPr>
          <p:cNvPr id="13" name="Picture 12">
            <a:extLst>
              <a:ext uri="{FF2B5EF4-FFF2-40B4-BE49-F238E27FC236}">
                <a16:creationId xmlns:a16="http://schemas.microsoft.com/office/drawing/2014/main" id="{7B948F36-B627-4553-AFFA-221199719E6A}"/>
              </a:ext>
            </a:extLst>
          </p:cNvPr>
          <p:cNvPicPr>
            <a:picLocks noChangeAspect="1"/>
          </p:cNvPicPr>
          <p:nvPr/>
        </p:nvPicPr>
        <p:blipFill rotWithShape="1">
          <a:blip r:embed="rId4"/>
          <a:srcRect l="39565" t="15731" r="6956" b="12059"/>
          <a:stretch/>
        </p:blipFill>
        <p:spPr>
          <a:xfrm>
            <a:off x="4823791" y="1079980"/>
            <a:ext cx="6520070" cy="4949759"/>
          </a:xfrm>
          <a:prstGeom prst="rect">
            <a:avLst/>
          </a:prstGeom>
        </p:spPr>
      </p:pic>
    </p:spTree>
    <p:extLst>
      <p:ext uri="{BB962C8B-B14F-4D97-AF65-F5344CB8AC3E}">
        <p14:creationId xmlns:p14="http://schemas.microsoft.com/office/powerpoint/2010/main" val="8445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1183</Words>
  <Application>Microsoft Office PowerPoint</Application>
  <PresentationFormat>Widescreen</PresentationFormat>
  <Paragraphs>149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ROLE OF A TRACK REFEREE</vt:lpstr>
      <vt:lpstr>THE REFEREE (CR18)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to include in a track briefing</vt:lpstr>
      <vt:lpstr>PowerPoint Presentation</vt:lpstr>
      <vt:lpstr>PowerPoint Presentation</vt:lpstr>
      <vt:lpstr>PowerPoint Presentation</vt:lpstr>
      <vt:lpstr>PowerPoint Presentation</vt:lpstr>
      <vt:lpstr>County AA Championship (2 day champs)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A TRACK REFEREE</dc:title>
  <dc:creator>Conor Bennett</dc:creator>
  <cp:lastModifiedBy>Conor Bennett</cp:lastModifiedBy>
  <cp:revision>17</cp:revision>
  <dcterms:created xsi:type="dcterms:W3CDTF">2020-11-18T15:37:37Z</dcterms:created>
  <dcterms:modified xsi:type="dcterms:W3CDTF">2023-03-15T09:34:34Z</dcterms:modified>
</cp:coreProperties>
</file>